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6" r:id="rId2"/>
    <p:sldId id="405" r:id="rId3"/>
    <p:sldId id="283" r:id="rId4"/>
    <p:sldId id="259" r:id="rId5"/>
    <p:sldId id="401" r:id="rId6"/>
    <p:sldId id="377" r:id="rId7"/>
    <p:sldId id="284" r:id="rId8"/>
    <p:sldId id="260" r:id="rId9"/>
    <p:sldId id="345" r:id="rId10"/>
    <p:sldId id="285" r:id="rId11"/>
    <p:sldId id="264" r:id="rId12"/>
    <p:sldId id="265" r:id="rId13"/>
    <p:sldId id="378" r:id="rId14"/>
    <p:sldId id="275" r:id="rId15"/>
    <p:sldId id="272" r:id="rId16"/>
    <p:sldId id="270" r:id="rId17"/>
    <p:sldId id="276" r:id="rId18"/>
    <p:sldId id="267" r:id="rId19"/>
    <p:sldId id="287" r:id="rId20"/>
    <p:sldId id="277" r:id="rId21"/>
    <p:sldId id="268" r:id="rId22"/>
    <p:sldId id="362" r:id="rId23"/>
    <p:sldId id="404" r:id="rId24"/>
    <p:sldId id="288" r:id="rId25"/>
    <p:sldId id="363" r:id="rId26"/>
    <p:sldId id="292" r:id="rId27"/>
    <p:sldId id="293" r:id="rId28"/>
    <p:sldId id="282" r:id="rId29"/>
    <p:sldId id="290" r:id="rId30"/>
    <p:sldId id="294" r:id="rId31"/>
    <p:sldId id="291" r:id="rId32"/>
    <p:sldId id="298" r:id="rId33"/>
    <p:sldId id="297" r:id="rId34"/>
    <p:sldId id="295" r:id="rId35"/>
    <p:sldId id="296" r:id="rId36"/>
    <p:sldId id="299" r:id="rId37"/>
    <p:sldId id="302" r:id="rId38"/>
    <p:sldId id="303" r:id="rId39"/>
    <p:sldId id="304" r:id="rId40"/>
    <p:sldId id="305" r:id="rId41"/>
    <p:sldId id="280" r:id="rId42"/>
    <p:sldId id="301" r:id="rId43"/>
    <p:sldId id="364" r:id="rId44"/>
    <p:sldId id="306" r:id="rId45"/>
    <p:sldId id="382" r:id="rId46"/>
    <p:sldId id="367" r:id="rId47"/>
    <p:sldId id="383" r:id="rId48"/>
    <p:sldId id="365" r:id="rId49"/>
    <p:sldId id="366" r:id="rId50"/>
    <p:sldId id="307" r:id="rId51"/>
    <p:sldId id="399" r:id="rId52"/>
    <p:sldId id="325" r:id="rId53"/>
    <p:sldId id="379" r:id="rId54"/>
    <p:sldId id="380" r:id="rId55"/>
    <p:sldId id="320" r:id="rId56"/>
    <p:sldId id="321" r:id="rId57"/>
    <p:sldId id="368" r:id="rId58"/>
    <p:sldId id="322" r:id="rId59"/>
    <p:sldId id="318" r:id="rId60"/>
    <p:sldId id="331" r:id="rId61"/>
    <p:sldId id="330" r:id="rId62"/>
    <p:sldId id="332" r:id="rId63"/>
    <p:sldId id="328" r:id="rId64"/>
    <p:sldId id="338" r:id="rId65"/>
    <p:sldId id="339" r:id="rId66"/>
    <p:sldId id="342" r:id="rId67"/>
    <p:sldId id="403" r:id="rId68"/>
    <p:sldId id="340" r:id="rId69"/>
    <p:sldId id="343" r:id="rId70"/>
    <p:sldId id="341" r:id="rId71"/>
    <p:sldId id="344" r:id="rId72"/>
    <p:sldId id="329" r:id="rId73"/>
    <p:sldId id="333" r:id="rId74"/>
    <p:sldId id="370" r:id="rId75"/>
    <p:sldId id="371" r:id="rId76"/>
    <p:sldId id="400" r:id="rId77"/>
    <p:sldId id="334" r:id="rId78"/>
    <p:sldId id="372" r:id="rId79"/>
    <p:sldId id="350" r:id="rId80"/>
    <p:sldId id="391" r:id="rId81"/>
    <p:sldId id="389" r:id="rId82"/>
    <p:sldId id="348" r:id="rId83"/>
    <p:sldId id="392" r:id="rId84"/>
    <p:sldId id="393" r:id="rId85"/>
    <p:sldId id="396" r:id="rId86"/>
    <p:sldId id="394" r:id="rId87"/>
    <p:sldId id="398" r:id="rId88"/>
    <p:sldId id="395" r:id="rId89"/>
    <p:sldId id="397" r:id="rId90"/>
    <p:sldId id="374"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t Doler" initials="AD" lastIdx="2" clrIdx="0">
    <p:extLst>
      <p:ext uri="{19B8F6BF-5375-455C-9EA6-DF929625EA0E}">
        <p15:presenceInfo xmlns:p15="http://schemas.microsoft.com/office/powerpoint/2012/main" userId="Art Do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9797"/>
    <a:srgbClr val="C8A5E3"/>
    <a:srgbClr val="B68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28" autoAdjust="0"/>
    <p:restoredTop sz="90564" autoAdjust="0"/>
  </p:normalViewPr>
  <p:slideViewPr>
    <p:cSldViewPr snapToGrid="0">
      <p:cViewPr varScale="1">
        <p:scale>
          <a:sx n="103" d="100"/>
          <a:sy n="103" d="100"/>
        </p:scale>
        <p:origin x="276" y="96"/>
      </p:cViewPr>
      <p:guideLst>
        <p:guide orient="horz" pos="2184"/>
        <p:guide pos="3864"/>
      </p:guideLst>
    </p:cSldViewPr>
  </p:slideViewPr>
  <p:outlineViewPr>
    <p:cViewPr>
      <p:scale>
        <a:sx n="33" d="100"/>
        <a:sy n="33" d="100"/>
      </p:scale>
      <p:origin x="0" y="-3126"/>
    </p:cViewPr>
  </p:outlineViewPr>
  <p:notesTextViewPr>
    <p:cViewPr>
      <p:scale>
        <a:sx n="1" d="1"/>
        <a:sy n="1" d="1"/>
      </p:scale>
      <p:origin x="0" y="0"/>
    </p:cViewPr>
  </p:notesTextViewPr>
  <p:notesViewPr>
    <p:cSldViewPr snapToGrid="0">
      <p:cViewPr varScale="1">
        <p:scale>
          <a:sx n="64" d="100"/>
          <a:sy n="64" d="100"/>
        </p:scale>
        <p:origin x="304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Control</c:v>
                </c:pt>
              </c:strCache>
            </c:strRef>
          </c:tx>
          <c:spPr>
            <a:solidFill>
              <a:srgbClr val="FFFF99"/>
            </a:solidFill>
            <a:ln>
              <a:solidFill>
                <a:schemeClr val="accent4">
                  <a:lumMod val="5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Day 1</c:v>
                </c:pt>
                <c:pt idx="1">
                  <c:v>Day 2</c:v>
                </c:pt>
                <c:pt idx="2">
                  <c:v>Day 3</c:v>
                </c:pt>
              </c:strCache>
            </c:strRef>
          </c:cat>
          <c:val>
            <c:numRef>
              <c:f>Sheet1!$B$2:$B$4</c:f>
              <c:numCache>
                <c:formatCode>General</c:formatCode>
                <c:ptCount val="3"/>
                <c:pt idx="0">
                  <c:v>213.9</c:v>
                </c:pt>
                <c:pt idx="1">
                  <c:v>205.7</c:v>
                </c:pt>
                <c:pt idx="2">
                  <c:v>241.8</c:v>
                </c:pt>
              </c:numCache>
            </c:numRef>
          </c:val>
          <c:extLst>
            <c:ext xmlns:c16="http://schemas.microsoft.com/office/drawing/2014/chart" uri="{C3380CC4-5D6E-409C-BE32-E72D297353CC}">
              <c16:uniqueId val="{00000000-BA59-40FF-8BB2-1039BFDA8EC6}"/>
            </c:ext>
          </c:extLst>
        </c:ser>
        <c:ser>
          <c:idx val="1"/>
          <c:order val="1"/>
          <c:tx>
            <c:strRef>
              <c:f>Sheet1!$C$1</c:f>
              <c:strCache>
                <c:ptCount val="1"/>
                <c:pt idx="0">
                  <c:v>Test</c:v>
                </c:pt>
              </c:strCache>
            </c:strRef>
          </c:tx>
          <c:spPr>
            <a:solidFill>
              <a:schemeClr val="accent1">
                <a:lumMod val="40000"/>
                <a:lumOff val="60000"/>
              </a:schemeClr>
            </a:solidFill>
            <a:ln>
              <a:solidFill>
                <a:schemeClr val="accent1">
                  <a:lumMod val="5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Day 1</c:v>
                </c:pt>
                <c:pt idx="1">
                  <c:v>Day 2</c:v>
                </c:pt>
                <c:pt idx="2">
                  <c:v>Day 3</c:v>
                </c:pt>
              </c:strCache>
            </c:strRef>
          </c:cat>
          <c:val>
            <c:numRef>
              <c:f>Sheet1!$C$2:$C$4</c:f>
              <c:numCache>
                <c:formatCode>General</c:formatCode>
                <c:ptCount val="3"/>
                <c:pt idx="0">
                  <c:v>248.2</c:v>
                </c:pt>
                <c:pt idx="1">
                  <c:v>313.89999999999998</c:v>
                </c:pt>
                <c:pt idx="2">
                  <c:v>198.5</c:v>
                </c:pt>
              </c:numCache>
            </c:numRef>
          </c:val>
          <c:extLst>
            <c:ext xmlns:c16="http://schemas.microsoft.com/office/drawing/2014/chart" uri="{C3380CC4-5D6E-409C-BE32-E72D297353CC}">
              <c16:uniqueId val="{00000000-0447-487F-8DB0-B2253DC2EFB5}"/>
            </c:ext>
          </c:extLst>
        </c:ser>
        <c:dLbls>
          <c:showLegendKey val="0"/>
          <c:showVal val="0"/>
          <c:showCatName val="0"/>
          <c:showSerName val="0"/>
          <c:showPercent val="0"/>
          <c:showBubbleSize val="0"/>
        </c:dLbls>
        <c:gapWidth val="217"/>
        <c:overlap val="-32"/>
        <c:axId val="-1616498240"/>
        <c:axId val="-1616497696"/>
      </c:barChart>
      <c:catAx>
        <c:axId val="-161649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16497696"/>
        <c:crosses val="autoZero"/>
        <c:auto val="1"/>
        <c:lblAlgn val="ctr"/>
        <c:lblOffset val="100"/>
        <c:noMultiLvlLbl val="0"/>
      </c:catAx>
      <c:valAx>
        <c:axId val="-161649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dirty="0"/>
                  <a:t>Seconds playing with puzzle</a:t>
                </a:r>
              </a:p>
            </c:rich>
          </c:tx>
          <c:layout>
            <c:manualLayout>
              <c:xMode val="edge"/>
              <c:yMode val="edge"/>
              <c:x val="0"/>
              <c:y val="0.16415374963995899"/>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1649824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Entry>
      <c:layout>
        <c:manualLayout>
          <c:xMode val="edge"/>
          <c:yMode val="edge"/>
          <c:x val="0.31575735098330099"/>
          <c:y val="0.94266839509291211"/>
          <c:w val="0.24859998478451062"/>
          <c:h val="5.733160490708791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baseline="0">
          <a:latin typeface="Gill Sans MT" panose="020B05020201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Expected Reward</c:v>
                </c:pt>
              </c:strCache>
            </c:strRef>
          </c:tx>
          <c:spPr>
            <a:solidFill>
              <a:srgbClr val="FFFF99"/>
            </a:solidFill>
            <a:ln>
              <a:solidFill>
                <a:schemeClr val="accent4">
                  <a:lumMod val="5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8.5900000000000004E-2</c:v>
                </c:pt>
              </c:numCache>
            </c:numRef>
          </c:val>
          <c:extLst>
            <c:ext xmlns:c16="http://schemas.microsoft.com/office/drawing/2014/chart" uri="{C3380CC4-5D6E-409C-BE32-E72D297353CC}">
              <c16:uniqueId val="{00000000-D3C0-4976-B326-723C5E9ACE7F}"/>
            </c:ext>
          </c:extLst>
        </c:ser>
        <c:ser>
          <c:idx val="1"/>
          <c:order val="1"/>
          <c:tx>
            <c:strRef>
              <c:f>Sheet1!$C$1</c:f>
              <c:strCache>
                <c:ptCount val="1"/>
                <c:pt idx="0">
                  <c:v>No Reward</c:v>
                </c:pt>
              </c:strCache>
            </c:strRef>
          </c:tx>
          <c:spPr>
            <a:solidFill>
              <a:schemeClr val="accent1">
                <a:lumMod val="40000"/>
                <a:lumOff val="60000"/>
              </a:schemeClr>
            </a:solidFill>
            <a:ln>
              <a:solidFill>
                <a:schemeClr val="accent1">
                  <a:lumMod val="5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0.1673</c:v>
                </c:pt>
              </c:numCache>
            </c:numRef>
          </c:val>
          <c:extLst>
            <c:ext xmlns:c16="http://schemas.microsoft.com/office/drawing/2014/chart" uri="{C3380CC4-5D6E-409C-BE32-E72D297353CC}">
              <c16:uniqueId val="{00000001-D3C0-4976-B326-723C5E9ACE7F}"/>
            </c:ext>
          </c:extLst>
        </c:ser>
        <c:ser>
          <c:idx val="2"/>
          <c:order val="2"/>
          <c:tx>
            <c:strRef>
              <c:f>Sheet1!$D$1</c:f>
              <c:strCache>
                <c:ptCount val="1"/>
                <c:pt idx="0">
                  <c:v>Unexpected Reward</c:v>
                </c:pt>
              </c:strCache>
            </c:strRef>
          </c:tx>
          <c:spPr>
            <a:solidFill>
              <a:srgbClr val="FF9797"/>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0.00%</c:formatCode>
                <c:ptCount val="1"/>
                <c:pt idx="0">
                  <c:v>0.18090000000000001</c:v>
                </c:pt>
              </c:numCache>
            </c:numRef>
          </c:val>
          <c:extLst>
            <c:ext xmlns:c16="http://schemas.microsoft.com/office/drawing/2014/chart" uri="{C3380CC4-5D6E-409C-BE32-E72D297353CC}">
              <c16:uniqueId val="{00000002-D3C0-4976-B326-723C5E9ACE7F}"/>
            </c:ext>
          </c:extLst>
        </c:ser>
        <c:dLbls>
          <c:showLegendKey val="0"/>
          <c:showVal val="0"/>
          <c:showCatName val="0"/>
          <c:showSerName val="0"/>
          <c:showPercent val="0"/>
          <c:showBubbleSize val="0"/>
        </c:dLbls>
        <c:gapWidth val="219"/>
        <c:overlap val="-27"/>
        <c:axId val="-1616507488"/>
        <c:axId val="-1616506944"/>
      </c:barChart>
      <c:catAx>
        <c:axId val="-161650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16506944"/>
        <c:crosses val="autoZero"/>
        <c:auto val="1"/>
        <c:lblAlgn val="ctr"/>
        <c:lblOffset val="100"/>
        <c:noMultiLvlLbl val="0"/>
      </c:catAx>
      <c:valAx>
        <c:axId val="-161650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Percent of time spent drawing</a:t>
                </a:r>
              </a:p>
            </c:rich>
          </c:tx>
          <c:layout>
            <c:manualLayout>
              <c:xMode val="edge"/>
              <c:yMode val="edge"/>
              <c:x val="0"/>
              <c:y val="0.1265301957831584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16507488"/>
        <c:crosses val="autoZero"/>
        <c:crossBetween val="between"/>
      </c:valAx>
      <c:spPr>
        <a:noFill/>
        <a:ln>
          <a:noFill/>
        </a:ln>
        <a:effectLst/>
      </c:spPr>
    </c:plotArea>
    <c:legend>
      <c:legendPos val="b"/>
      <c:layout>
        <c:manualLayout>
          <c:xMode val="edge"/>
          <c:yMode val="edge"/>
          <c:x val="0.13077256647266919"/>
          <c:y val="0.9244972072518195"/>
          <c:w val="0.77710211495302217"/>
          <c:h val="6.6762012292840928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Control</c:v>
                </c:pt>
              </c:strCache>
            </c:strRef>
          </c:tx>
          <c:spPr>
            <a:solidFill>
              <a:srgbClr val="FFFF99"/>
            </a:solidFill>
            <a:ln>
              <a:solidFill>
                <a:schemeClr val="accent4">
                  <a:lumMod val="5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7.41</c:v>
                </c:pt>
              </c:numCache>
            </c:numRef>
          </c:val>
          <c:extLst>
            <c:ext xmlns:c16="http://schemas.microsoft.com/office/drawing/2014/chart" uri="{C3380CC4-5D6E-409C-BE32-E72D297353CC}">
              <c16:uniqueId val="{00000000-20C4-4248-A091-FFE66DEDDF92}"/>
            </c:ext>
          </c:extLst>
        </c:ser>
        <c:ser>
          <c:idx val="1"/>
          <c:order val="1"/>
          <c:tx>
            <c:strRef>
              <c:f>Sheet1!$C$1</c:f>
              <c:strCache>
                <c:ptCount val="1"/>
                <c:pt idx="0">
                  <c:v>Test</c:v>
                </c:pt>
              </c:strCache>
            </c:strRef>
          </c:tx>
          <c:spPr>
            <a:solidFill>
              <a:schemeClr val="accent1">
                <a:lumMod val="40000"/>
                <a:lumOff val="60000"/>
              </a:schemeClr>
            </a:solidFill>
            <a:ln>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11.08</c:v>
                </c:pt>
              </c:numCache>
            </c:numRef>
          </c:val>
          <c:extLst>
            <c:ext xmlns:c16="http://schemas.microsoft.com/office/drawing/2014/chart" uri="{C3380CC4-5D6E-409C-BE32-E72D297353CC}">
              <c16:uniqueId val="{00000001-20C4-4248-A091-FFE66DEDDF92}"/>
            </c:ext>
          </c:extLst>
        </c:ser>
        <c:dLbls>
          <c:showLegendKey val="0"/>
          <c:showVal val="0"/>
          <c:showCatName val="0"/>
          <c:showSerName val="0"/>
          <c:showPercent val="0"/>
          <c:showBubbleSize val="0"/>
        </c:dLbls>
        <c:gapWidth val="219"/>
        <c:overlap val="-27"/>
        <c:axId val="-1616503680"/>
        <c:axId val="-1396203184"/>
      </c:barChart>
      <c:catAx>
        <c:axId val="-1616503680"/>
        <c:scaling>
          <c:orientation val="minMax"/>
        </c:scaling>
        <c:delete val="1"/>
        <c:axPos val="b"/>
        <c:numFmt formatCode="General" sourceLinked="1"/>
        <c:majorTickMark val="none"/>
        <c:minorTickMark val="none"/>
        <c:tickLblPos val="nextTo"/>
        <c:crossAx val="-1396203184"/>
        <c:crosses val="autoZero"/>
        <c:auto val="1"/>
        <c:lblAlgn val="ctr"/>
        <c:lblOffset val="100"/>
        <c:noMultiLvlLbl val="0"/>
      </c:catAx>
      <c:valAx>
        <c:axId val="-1396203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Minutes to solve</a:t>
                </a:r>
              </a:p>
            </c:rich>
          </c:tx>
          <c:layout>
            <c:manualLayout>
              <c:xMode val="edge"/>
              <c:yMode val="edge"/>
              <c:x val="2.4154589371980675E-3"/>
              <c:y val="0.31658934746632644"/>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16503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Control</c:v>
                </c:pt>
              </c:strCache>
            </c:strRef>
          </c:tx>
          <c:spPr>
            <a:solidFill>
              <a:srgbClr val="FFFF99"/>
            </a:solidFill>
            <a:ln>
              <a:solidFill>
                <a:schemeClr val="accent4">
                  <a:lumMod val="50000"/>
                </a:schemeClr>
              </a:solid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90-4A50-AC88-09ED9DDE8FF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4.99</c:v>
                </c:pt>
              </c:numCache>
            </c:numRef>
          </c:val>
          <c:extLst>
            <c:ext xmlns:c16="http://schemas.microsoft.com/office/drawing/2014/chart" uri="{C3380CC4-5D6E-409C-BE32-E72D297353CC}">
              <c16:uniqueId val="{00000000-CDF3-41C9-B54D-94982BB39B6E}"/>
            </c:ext>
          </c:extLst>
        </c:ser>
        <c:ser>
          <c:idx val="1"/>
          <c:order val="1"/>
          <c:tx>
            <c:strRef>
              <c:f>Sheet1!$C$1</c:f>
              <c:strCache>
                <c:ptCount val="1"/>
                <c:pt idx="0">
                  <c:v>Test</c:v>
                </c:pt>
              </c:strCache>
            </c:strRef>
          </c:tx>
          <c:spPr>
            <a:solidFill>
              <a:schemeClr val="accent1">
                <a:lumMod val="40000"/>
                <a:lumOff val="60000"/>
              </a:schemeClr>
            </a:solidFill>
            <a:ln>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3.67</c:v>
                </c:pt>
              </c:numCache>
            </c:numRef>
          </c:val>
          <c:extLst>
            <c:ext xmlns:c16="http://schemas.microsoft.com/office/drawing/2014/chart" uri="{C3380CC4-5D6E-409C-BE32-E72D297353CC}">
              <c16:uniqueId val="{00000001-CDF3-41C9-B54D-94982BB39B6E}"/>
            </c:ext>
          </c:extLst>
        </c:ser>
        <c:dLbls>
          <c:showLegendKey val="0"/>
          <c:showVal val="0"/>
          <c:showCatName val="0"/>
          <c:showSerName val="0"/>
          <c:showPercent val="0"/>
          <c:showBubbleSize val="0"/>
        </c:dLbls>
        <c:gapWidth val="219"/>
        <c:overlap val="-27"/>
        <c:axId val="-1396212432"/>
        <c:axId val="-1396212976"/>
      </c:barChart>
      <c:catAx>
        <c:axId val="-1396212432"/>
        <c:scaling>
          <c:orientation val="minMax"/>
        </c:scaling>
        <c:delete val="1"/>
        <c:axPos val="b"/>
        <c:numFmt formatCode="General" sourceLinked="1"/>
        <c:majorTickMark val="none"/>
        <c:minorTickMark val="none"/>
        <c:tickLblPos val="nextTo"/>
        <c:crossAx val="-1396212976"/>
        <c:crosses val="autoZero"/>
        <c:auto val="1"/>
        <c:lblAlgn val="ctr"/>
        <c:lblOffset val="100"/>
        <c:noMultiLvlLbl val="0"/>
      </c:catAx>
      <c:valAx>
        <c:axId val="-1396212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Minutes to solve</a:t>
                </a:r>
              </a:p>
            </c:rich>
          </c:tx>
          <c:layout>
            <c:manualLayout>
              <c:xMode val="edge"/>
              <c:yMode val="edge"/>
              <c:x val="2.4154589371980675E-3"/>
              <c:y val="0.35155246928768491"/>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396212432"/>
        <c:crosses val="autoZero"/>
        <c:crossBetween val="between"/>
      </c:valAx>
      <c:spPr>
        <a:noFill/>
        <a:ln>
          <a:noFill/>
        </a:ln>
        <a:effectLst/>
      </c:spPr>
    </c:plotArea>
    <c:legend>
      <c:legendPos val="b"/>
      <c:layout>
        <c:manualLayout>
          <c:xMode val="edge"/>
          <c:yMode val="edge"/>
          <c:x val="0.37570000760774469"/>
          <c:y val="0.92668326267869128"/>
          <c:w val="0.24859998478451062"/>
          <c:h val="7.3316737321308681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F32DA-DC1E-4113-919A-E44824F7F0C8}" type="datetimeFigureOut">
              <a:rPr lang="en-US" smtClean="0"/>
              <a:t>6/24/2016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69584-31C7-4CB9-81CD-23FACDAA0E20}" type="slidenum">
              <a:rPr lang="en-US" smtClean="0"/>
              <a:t>‹#›</a:t>
            </a:fld>
            <a:endParaRPr lang="en-US" dirty="0"/>
          </a:p>
        </p:txBody>
      </p:sp>
    </p:spTree>
    <p:extLst>
      <p:ext uri="{BB962C8B-B14F-4D97-AF65-F5344CB8AC3E}">
        <p14:creationId xmlns:p14="http://schemas.microsoft.com/office/powerpoint/2010/main" val="1584687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1</a:t>
            </a:fld>
            <a:endParaRPr lang="en-US" dirty="0"/>
          </a:p>
        </p:txBody>
      </p:sp>
    </p:spTree>
    <p:extLst>
      <p:ext uri="{BB962C8B-B14F-4D97-AF65-F5344CB8AC3E}">
        <p14:creationId xmlns:p14="http://schemas.microsoft.com/office/powerpoint/2010/main" val="2741627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Our brains</a:t>
            </a:r>
            <a:r>
              <a:rPr lang="en-US" baseline="0" dirty="0"/>
              <a:t> are designed to take cognitive shortcuts</a:t>
            </a:r>
          </a:p>
          <a:p>
            <a:r>
              <a:rPr lang="en-US" baseline="0" dirty="0"/>
              <a:t>Optimizations to reduce effort</a:t>
            </a:r>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43</a:t>
            </a:fld>
            <a:endParaRPr lang="en-US" dirty="0"/>
          </a:p>
        </p:txBody>
      </p:sp>
    </p:spTree>
    <p:extLst>
      <p:ext uri="{BB962C8B-B14F-4D97-AF65-F5344CB8AC3E}">
        <p14:creationId xmlns:p14="http://schemas.microsoft.com/office/powerpoint/2010/main" val="1746652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44</a:t>
            </a:fld>
            <a:endParaRPr lang="en-US" dirty="0"/>
          </a:p>
        </p:txBody>
      </p:sp>
    </p:spTree>
    <p:extLst>
      <p:ext uri="{BB962C8B-B14F-4D97-AF65-F5344CB8AC3E}">
        <p14:creationId xmlns:p14="http://schemas.microsoft.com/office/powerpoint/2010/main" val="348099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Our brains</a:t>
            </a:r>
            <a:r>
              <a:rPr lang="en-US" baseline="0" dirty="0"/>
              <a:t> are designed to take cognitive shortcuts</a:t>
            </a:r>
          </a:p>
          <a:p>
            <a:r>
              <a:rPr lang="en-US" baseline="0" dirty="0"/>
              <a:t>Optimizations to reduce effort</a:t>
            </a:r>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46</a:t>
            </a:fld>
            <a:endParaRPr lang="en-US" dirty="0"/>
          </a:p>
        </p:txBody>
      </p:sp>
    </p:spTree>
    <p:extLst>
      <p:ext uri="{BB962C8B-B14F-4D97-AF65-F5344CB8AC3E}">
        <p14:creationId xmlns:p14="http://schemas.microsoft.com/office/powerpoint/2010/main" val="303237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60</a:t>
            </a:fld>
            <a:endParaRPr lang="en-US" dirty="0"/>
          </a:p>
        </p:txBody>
      </p:sp>
    </p:spTree>
    <p:extLst>
      <p:ext uri="{BB962C8B-B14F-4D97-AF65-F5344CB8AC3E}">
        <p14:creationId xmlns:p14="http://schemas.microsoft.com/office/powerpoint/2010/main" val="1791371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62</a:t>
            </a:fld>
            <a:endParaRPr lang="en-US" dirty="0"/>
          </a:p>
        </p:txBody>
      </p:sp>
    </p:spTree>
    <p:extLst>
      <p:ext uri="{BB962C8B-B14F-4D97-AF65-F5344CB8AC3E}">
        <p14:creationId xmlns:p14="http://schemas.microsoft.com/office/powerpoint/2010/main" val="321695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66</a:t>
            </a:fld>
            <a:endParaRPr lang="en-US" dirty="0"/>
          </a:p>
        </p:txBody>
      </p:sp>
    </p:spTree>
    <p:extLst>
      <p:ext uri="{BB962C8B-B14F-4D97-AF65-F5344CB8AC3E}">
        <p14:creationId xmlns:p14="http://schemas.microsoft.com/office/powerpoint/2010/main" val="1643839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67</a:t>
            </a:fld>
            <a:endParaRPr lang="en-US" dirty="0"/>
          </a:p>
        </p:txBody>
      </p:sp>
    </p:spTree>
    <p:extLst>
      <p:ext uri="{BB962C8B-B14F-4D97-AF65-F5344CB8AC3E}">
        <p14:creationId xmlns:p14="http://schemas.microsoft.com/office/powerpoint/2010/main" val="417401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long hours (see</a:t>
            </a:r>
            <a:r>
              <a:rPr lang="en-US" baseline="0" dirty="0"/>
              <a:t> “10,000 hours” quote) with little improvement, effort, work</a:t>
            </a:r>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69</a:t>
            </a:fld>
            <a:endParaRPr lang="en-US" dirty="0"/>
          </a:p>
        </p:txBody>
      </p:sp>
    </p:spTree>
    <p:extLst>
      <p:ext uri="{BB962C8B-B14F-4D97-AF65-F5344CB8AC3E}">
        <p14:creationId xmlns:p14="http://schemas.microsoft.com/office/powerpoint/2010/main" val="248184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75</a:t>
            </a:fld>
            <a:endParaRPr lang="en-US" dirty="0"/>
          </a:p>
        </p:txBody>
      </p:sp>
    </p:spTree>
    <p:extLst>
      <p:ext uri="{BB962C8B-B14F-4D97-AF65-F5344CB8AC3E}">
        <p14:creationId xmlns:p14="http://schemas.microsoft.com/office/powerpoint/2010/main" val="257733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132379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11</a:t>
            </a:fld>
            <a:endParaRPr lang="en-US" dirty="0"/>
          </a:p>
        </p:txBody>
      </p:sp>
    </p:spTree>
    <p:extLst>
      <p:ext uri="{BB962C8B-B14F-4D97-AF65-F5344CB8AC3E}">
        <p14:creationId xmlns:p14="http://schemas.microsoft.com/office/powerpoint/2010/main" val="314232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15</a:t>
            </a:fld>
            <a:endParaRPr lang="en-US" dirty="0"/>
          </a:p>
        </p:txBody>
      </p:sp>
    </p:spTree>
    <p:extLst>
      <p:ext uri="{BB962C8B-B14F-4D97-AF65-F5344CB8AC3E}">
        <p14:creationId xmlns:p14="http://schemas.microsoft.com/office/powerpoint/2010/main" val="142540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 of psychoanalysis</a:t>
            </a:r>
          </a:p>
          <a:p>
            <a:r>
              <a:rPr lang="en-US" dirty="0"/>
              <a:t>Innate drives to perform behaviors</a:t>
            </a:r>
          </a:p>
          <a:p>
            <a:r>
              <a:rPr lang="en-US" dirty="0"/>
              <a:t>Prevented behaviors lead to sublimation</a:t>
            </a:r>
          </a:p>
        </p:txBody>
      </p:sp>
      <p:sp>
        <p:nvSpPr>
          <p:cNvPr id="4" name="Slide Number Placeholder 3"/>
          <p:cNvSpPr>
            <a:spLocks noGrp="1"/>
          </p:cNvSpPr>
          <p:nvPr>
            <p:ph type="sldNum" sz="quarter" idx="10"/>
          </p:nvPr>
        </p:nvSpPr>
        <p:spPr/>
        <p:txBody>
          <a:bodyPr/>
          <a:lstStyle/>
          <a:p>
            <a:fld id="{99369584-31C7-4CB9-81CD-23FACDAA0E20}" type="slidenum">
              <a:rPr lang="en-US" smtClean="0"/>
              <a:t>16</a:t>
            </a:fld>
            <a:endParaRPr lang="en-US" dirty="0"/>
          </a:p>
        </p:txBody>
      </p:sp>
    </p:spTree>
    <p:extLst>
      <p:ext uri="{BB962C8B-B14F-4D97-AF65-F5344CB8AC3E}">
        <p14:creationId xmlns:p14="http://schemas.microsoft.com/office/powerpoint/2010/main" val="134821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 of psychoanalysis</a:t>
            </a:r>
          </a:p>
          <a:p>
            <a:r>
              <a:rPr lang="en-US" dirty="0"/>
              <a:t>Innate drives to perform behaviors</a:t>
            </a:r>
          </a:p>
          <a:p>
            <a:r>
              <a:rPr lang="en-US" dirty="0"/>
              <a:t>Prevented behaviors lead to sublimation</a:t>
            </a:r>
          </a:p>
        </p:txBody>
      </p:sp>
      <p:sp>
        <p:nvSpPr>
          <p:cNvPr id="4" name="Slide Number Placeholder 3"/>
          <p:cNvSpPr>
            <a:spLocks noGrp="1"/>
          </p:cNvSpPr>
          <p:nvPr>
            <p:ph type="sldNum" sz="quarter" idx="10"/>
          </p:nvPr>
        </p:nvSpPr>
        <p:spPr/>
        <p:txBody>
          <a:bodyPr/>
          <a:lstStyle/>
          <a:p>
            <a:fld id="{99369584-31C7-4CB9-81CD-23FACDAA0E20}" type="slidenum">
              <a:rPr lang="en-US" smtClean="0"/>
              <a:t>19</a:t>
            </a:fld>
            <a:endParaRPr lang="en-US" dirty="0"/>
          </a:p>
        </p:txBody>
      </p:sp>
    </p:spTree>
    <p:extLst>
      <p:ext uri="{BB962C8B-B14F-4D97-AF65-F5344CB8AC3E}">
        <p14:creationId xmlns:p14="http://schemas.microsoft.com/office/powerpoint/2010/main" val="1965991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 of psychoanalysis</a:t>
            </a:r>
          </a:p>
          <a:p>
            <a:r>
              <a:rPr lang="en-US" dirty="0"/>
              <a:t>Innate drives to perform behaviors</a:t>
            </a:r>
          </a:p>
          <a:p>
            <a:r>
              <a:rPr lang="en-US" dirty="0"/>
              <a:t>Prevented behaviors lead to sublimation</a:t>
            </a:r>
          </a:p>
        </p:txBody>
      </p:sp>
      <p:sp>
        <p:nvSpPr>
          <p:cNvPr id="4" name="Slide Number Placeholder 3"/>
          <p:cNvSpPr>
            <a:spLocks noGrp="1"/>
          </p:cNvSpPr>
          <p:nvPr>
            <p:ph type="sldNum" sz="quarter" idx="10"/>
          </p:nvPr>
        </p:nvSpPr>
        <p:spPr/>
        <p:txBody>
          <a:bodyPr/>
          <a:lstStyle/>
          <a:p>
            <a:fld id="{99369584-31C7-4CB9-81CD-23FACDAA0E20}" type="slidenum">
              <a:rPr lang="en-US" smtClean="0"/>
              <a:t>24</a:t>
            </a:fld>
            <a:endParaRPr lang="en-US" dirty="0"/>
          </a:p>
        </p:txBody>
      </p:sp>
    </p:spTree>
    <p:extLst>
      <p:ext uri="{BB962C8B-B14F-4D97-AF65-F5344CB8AC3E}">
        <p14:creationId xmlns:p14="http://schemas.microsoft.com/office/powerpoint/2010/main" val="291611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Our brains</a:t>
            </a:r>
            <a:r>
              <a:rPr lang="en-US" baseline="0" dirty="0"/>
              <a:t> are designed to take cognitive shortcuts</a:t>
            </a:r>
          </a:p>
          <a:p>
            <a:r>
              <a:rPr lang="en-US" baseline="0" dirty="0"/>
              <a:t>Optimizations to reduce effort</a:t>
            </a:r>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37</a:t>
            </a:fld>
            <a:endParaRPr lang="en-US" dirty="0"/>
          </a:p>
        </p:txBody>
      </p:sp>
    </p:spTree>
    <p:extLst>
      <p:ext uri="{BB962C8B-B14F-4D97-AF65-F5344CB8AC3E}">
        <p14:creationId xmlns:p14="http://schemas.microsoft.com/office/powerpoint/2010/main" val="266031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These models are useful in some contexts.</a:t>
            </a:r>
          </a:p>
          <a:p>
            <a:r>
              <a:rPr lang="en-US" sz="1200" dirty="0"/>
              <a:t>But in other contexts they are </a:t>
            </a:r>
            <a:r>
              <a:rPr lang="en-US" sz="1200" b="1" dirty="0"/>
              <a:t>actively harmful</a:t>
            </a:r>
            <a:r>
              <a:rPr lang="en-US" sz="1200" dirty="0"/>
              <a:t>.</a:t>
            </a:r>
          </a:p>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41</a:t>
            </a:fld>
            <a:endParaRPr lang="en-US" dirty="0"/>
          </a:p>
        </p:txBody>
      </p:sp>
    </p:spTree>
    <p:extLst>
      <p:ext uri="{BB962C8B-B14F-4D97-AF65-F5344CB8AC3E}">
        <p14:creationId xmlns:p14="http://schemas.microsoft.com/office/powerpoint/2010/main" val="514067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850765-D230-4920-B781-4543877C04E5}" type="datetimeFigureOut">
              <a:rPr lang="en-US" smtClean="0"/>
              <a:t>6/24/2016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A1CE4A-945A-40D3-811C-72B35267E533}" type="slidenum">
              <a:rPr lang="en-US" smtClean="0"/>
              <a:t>‹#›</a:t>
            </a:fld>
            <a:endParaRPr lang="en-US"/>
          </a:p>
        </p:txBody>
      </p:sp>
    </p:spTree>
    <p:extLst>
      <p:ext uri="{BB962C8B-B14F-4D97-AF65-F5344CB8AC3E}">
        <p14:creationId xmlns:p14="http://schemas.microsoft.com/office/powerpoint/2010/main" val="129098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850765-D230-4920-B781-4543877C04E5}" type="datetimeFigureOut">
              <a:rPr lang="en-US" smtClean="0"/>
              <a:t>6/24/2016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A1CE4A-945A-40D3-811C-72B35267E533}" type="slidenum">
              <a:rPr lang="en-US" smtClean="0"/>
              <a:t>‹#›</a:t>
            </a:fld>
            <a:endParaRPr lang="en-US" dirty="0"/>
          </a:p>
        </p:txBody>
      </p:sp>
    </p:spTree>
    <p:extLst>
      <p:ext uri="{BB962C8B-B14F-4D97-AF65-F5344CB8AC3E}">
        <p14:creationId xmlns:p14="http://schemas.microsoft.com/office/powerpoint/2010/main" val="199145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66218"/>
            <a:ext cx="12192000" cy="1325563"/>
          </a:xfrm>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FD850765-D230-4920-B781-4543877C04E5}" type="datetimeFigureOut">
              <a:rPr lang="en-US" smtClean="0"/>
              <a:t>6/24/2016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4A1CE4A-945A-40D3-811C-72B35267E533}" type="slidenum">
              <a:rPr lang="en-US" smtClean="0"/>
              <a:t>‹#›</a:t>
            </a:fld>
            <a:endParaRPr lang="en-US" dirty="0"/>
          </a:p>
        </p:txBody>
      </p:sp>
    </p:spTree>
    <p:extLst>
      <p:ext uri="{BB962C8B-B14F-4D97-AF65-F5344CB8AC3E}">
        <p14:creationId xmlns:p14="http://schemas.microsoft.com/office/powerpoint/2010/main" val="7945528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850765-D230-4920-B781-4543877C04E5}" type="datetimeFigureOut">
              <a:rPr lang="en-US" smtClean="0"/>
              <a:t>6/24/2016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4A1CE4A-945A-40D3-811C-72B35267E533}" type="slidenum">
              <a:rPr lang="en-US" smtClean="0"/>
              <a:t>‹#›</a:t>
            </a:fld>
            <a:endParaRPr lang="en-US" dirty="0"/>
          </a:p>
        </p:txBody>
      </p:sp>
    </p:spTree>
    <p:extLst>
      <p:ext uri="{BB962C8B-B14F-4D97-AF65-F5344CB8AC3E}">
        <p14:creationId xmlns:p14="http://schemas.microsoft.com/office/powerpoint/2010/main" val="147848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F3D7A-E0BA-4E2E-9426-5DD7E3D8DDAC}" type="datetimeFigureOut">
              <a:rPr lang="en-US" smtClean="0"/>
              <a:t>6/24/2016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6A8D3-9B11-40B9-9984-20EBDF936727}" type="slidenum">
              <a:rPr lang="en-US" smtClean="0"/>
              <a:t>‹#›</a:t>
            </a:fld>
            <a:endParaRPr lang="en-US"/>
          </a:p>
        </p:txBody>
      </p:sp>
    </p:spTree>
    <p:extLst>
      <p:ext uri="{BB962C8B-B14F-4D97-AF65-F5344CB8AC3E}">
        <p14:creationId xmlns:p14="http://schemas.microsoft.com/office/powerpoint/2010/main" val="1704998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50765-D230-4920-B781-4543877C04E5}" type="datetimeFigureOut">
              <a:rPr lang="en-US" smtClean="0"/>
              <a:t>6/24/2016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1CE4A-945A-40D3-811C-72B35267E533}" type="slidenum">
              <a:rPr lang="en-US" smtClean="0"/>
              <a:t>‹#›</a:t>
            </a:fld>
            <a:endParaRPr lang="en-US"/>
          </a:p>
        </p:txBody>
      </p:sp>
    </p:spTree>
    <p:extLst>
      <p:ext uri="{BB962C8B-B14F-4D97-AF65-F5344CB8AC3E}">
        <p14:creationId xmlns:p14="http://schemas.microsoft.com/office/powerpoint/2010/main" val="1212598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jpeg"/><Relationship Id="rId34" Type="http://schemas.openxmlformats.org/officeDocument/2006/relationships/image" Target="../media/image35.png"/><Relationship Id="rId42" Type="http://schemas.openxmlformats.org/officeDocument/2006/relationships/image" Target="../media/image43.emf"/><Relationship Id="rId47" Type="http://schemas.openxmlformats.org/officeDocument/2006/relationships/image" Target="../media/image48.jp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emf"/><Relationship Id="rId38" Type="http://schemas.openxmlformats.org/officeDocument/2006/relationships/image" Target="../media/image39.emf"/><Relationship Id="rId46" Type="http://schemas.openxmlformats.org/officeDocument/2006/relationships/image" Target="../media/image47.jpe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gif"/><Relationship Id="rId41"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emf"/><Relationship Id="rId40" Type="http://schemas.openxmlformats.org/officeDocument/2006/relationships/image" Target="../media/image41.jpe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emf"/><Relationship Id="rId28" Type="http://schemas.openxmlformats.org/officeDocument/2006/relationships/image" Target="../media/image29.jpeg"/><Relationship Id="rId36" Type="http://schemas.openxmlformats.org/officeDocument/2006/relationships/image" Target="../media/image37.emf"/><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emf"/><Relationship Id="rId27" Type="http://schemas.openxmlformats.org/officeDocument/2006/relationships/image" Target="../media/image28.jpeg"/><Relationship Id="rId30" Type="http://schemas.openxmlformats.org/officeDocument/2006/relationships/image" Target="../media/image31.emf"/><Relationship Id="rId35" Type="http://schemas.openxmlformats.org/officeDocument/2006/relationships/image" Target="../media/image36.png"/><Relationship Id="rId43" Type="http://schemas.openxmlformats.org/officeDocument/2006/relationships/image" Target="../media/image44.emf"/><Relationship Id="rId48"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09837"/>
            <a:ext cx="12192000" cy="2387600"/>
          </a:xfrm>
        </p:spPr>
        <p:txBody>
          <a:bodyPr>
            <a:normAutofit/>
          </a:bodyPr>
          <a:lstStyle/>
          <a:p>
            <a:r>
              <a:rPr lang="en-US" sz="6600" cap="small" dirty="0">
                <a:latin typeface="Raleway Medium" panose="020B0603030101060003" pitchFamily="34" charset="0"/>
              </a:rPr>
              <a:t>What Makes You </a:t>
            </a:r>
            <a:r>
              <a:rPr lang="en-US" sz="6600" i="1" cap="small" dirty="0">
                <a:latin typeface="Raleway Medium" panose="020B0603030101060003" pitchFamily="34" charset="0"/>
              </a:rPr>
              <a:t>Do</a:t>
            </a:r>
            <a:r>
              <a:rPr lang="en-US" sz="6600" cap="small" dirty="0">
                <a:latin typeface="Raleway Medium" panose="020B0603030101060003" pitchFamily="34" charset="0"/>
              </a:rPr>
              <a:t> Stuff?</a:t>
            </a:r>
          </a:p>
        </p:txBody>
      </p:sp>
      <p:sp>
        <p:nvSpPr>
          <p:cNvPr id="3" name="Subtitle 2"/>
          <p:cNvSpPr>
            <a:spLocks noGrp="1"/>
          </p:cNvSpPr>
          <p:nvPr>
            <p:ph type="subTitle" idx="1"/>
          </p:nvPr>
        </p:nvSpPr>
        <p:spPr/>
        <p:txBody>
          <a:bodyPr>
            <a:normAutofit/>
          </a:bodyPr>
          <a:lstStyle/>
          <a:p>
            <a:r>
              <a:rPr lang="en-US" sz="3600" dirty="0">
                <a:latin typeface="Gill Sans MT" panose="020B0502020104020203" pitchFamily="34" charset="0"/>
              </a:rPr>
              <a:t>The Psychology of Motivation</a:t>
            </a:r>
          </a:p>
        </p:txBody>
      </p:sp>
      <p:sp>
        <p:nvSpPr>
          <p:cNvPr id="4" name="TextBox 3"/>
          <p:cNvSpPr txBox="1"/>
          <p:nvPr/>
        </p:nvSpPr>
        <p:spPr>
          <a:xfrm>
            <a:off x="177800" y="5257800"/>
            <a:ext cx="3337517" cy="1231106"/>
          </a:xfrm>
          <a:prstGeom prst="rect">
            <a:avLst/>
          </a:prstGeom>
          <a:noFill/>
        </p:spPr>
        <p:txBody>
          <a:bodyPr wrap="none" rtlCol="0">
            <a:spAutoFit/>
          </a:bodyPr>
          <a:lstStyle/>
          <a:p>
            <a:r>
              <a:rPr lang="en-US" sz="2800" dirty="0">
                <a:latin typeface="Gill Sans MT" panose="020B0502020104020203" pitchFamily="34" charset="0"/>
              </a:rPr>
              <a:t>Arthur Doler</a:t>
            </a:r>
          </a:p>
          <a:p>
            <a:r>
              <a:rPr lang="en-US" sz="2400" dirty="0">
                <a:latin typeface="Gill Sans MT" panose="020B0502020104020203" pitchFamily="34" charset="0"/>
              </a:rPr>
              <a:t>    </a:t>
            </a:r>
            <a:r>
              <a:rPr lang="en-US" sz="2200" dirty="0">
                <a:latin typeface="Gill Sans MT" panose="020B0502020104020203" pitchFamily="34" charset="0"/>
              </a:rPr>
              <a:t>@</a:t>
            </a:r>
            <a:r>
              <a:rPr lang="en-US" sz="2200" dirty="0" err="1">
                <a:latin typeface="Gill Sans MT" panose="020B0502020104020203" pitchFamily="34" charset="0"/>
              </a:rPr>
              <a:t>arthurdoler</a:t>
            </a:r>
            <a:endParaRPr lang="en-US" sz="2200" dirty="0">
              <a:latin typeface="Gill Sans MT" panose="020B0502020104020203" pitchFamily="34" charset="0"/>
            </a:endParaRPr>
          </a:p>
          <a:p>
            <a:r>
              <a:rPr lang="en-US" sz="2200" dirty="0">
                <a:latin typeface="Gill Sans MT" panose="020B0502020104020203" pitchFamily="34" charset="0"/>
              </a:rPr>
              <a:t>     arthurdoler@gmail.com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5581991"/>
            <a:ext cx="3648075" cy="12204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01" y="5837942"/>
            <a:ext cx="274320" cy="22302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793" y="6130436"/>
            <a:ext cx="274320" cy="274320"/>
          </a:xfrm>
          <a:prstGeom prst="rect">
            <a:avLst/>
          </a:prstGeom>
        </p:spPr>
      </p:pic>
    </p:spTree>
    <p:extLst>
      <p:ext uri="{BB962C8B-B14F-4D97-AF65-F5344CB8AC3E}">
        <p14:creationId xmlns:p14="http://schemas.microsoft.com/office/powerpoint/2010/main" val="3400004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6218"/>
            <a:ext cx="12192000" cy="1325563"/>
          </a:xfrm>
        </p:spPr>
        <p:txBody>
          <a:bodyPr>
            <a:normAutofit/>
          </a:bodyPr>
          <a:lstStyle/>
          <a:p>
            <a:r>
              <a:rPr lang="en-US" sz="5400" cap="small" dirty="0">
                <a:latin typeface="Raleway Medium" panose="020B0603030101060003" pitchFamily="34" charset="0"/>
              </a:rPr>
              <a:t>Where does behavior come from?</a:t>
            </a:r>
          </a:p>
        </p:txBody>
      </p:sp>
    </p:spTree>
    <p:extLst>
      <p:ext uri="{BB962C8B-B14F-4D97-AF65-F5344CB8AC3E}">
        <p14:creationId xmlns:p14="http://schemas.microsoft.com/office/powerpoint/2010/main" val="4205639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8715" y="1601343"/>
            <a:ext cx="1714500" cy="948690"/>
          </a:xfrm>
          <a:prstGeom prst="roundRect">
            <a:avLst/>
          </a:prstGeom>
          <a:solidFill>
            <a:schemeClr val="accent5">
              <a:lumMod val="60000"/>
              <a:lumOff val="40000"/>
            </a:schemeClr>
          </a:solidFill>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Input</a:t>
            </a:r>
          </a:p>
        </p:txBody>
      </p:sp>
      <p:sp>
        <p:nvSpPr>
          <p:cNvPr id="6" name="Rounded Rectangle 5"/>
          <p:cNvSpPr/>
          <p:nvPr/>
        </p:nvSpPr>
        <p:spPr>
          <a:xfrm>
            <a:off x="9471279" y="1519104"/>
            <a:ext cx="1714500" cy="948690"/>
          </a:xfrm>
          <a:prstGeom prst="roundRect">
            <a:avLst/>
          </a:prstGeom>
          <a:solidFill>
            <a:schemeClr val="accent2">
              <a:lumMod val="60000"/>
              <a:lumOff val="4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Actions</a:t>
            </a:r>
          </a:p>
        </p:txBody>
      </p:sp>
      <p:sp>
        <p:nvSpPr>
          <p:cNvPr id="7" name="Rounded Rectangle 6"/>
          <p:cNvSpPr/>
          <p:nvPr/>
        </p:nvSpPr>
        <p:spPr>
          <a:xfrm>
            <a:off x="8766041" y="3596050"/>
            <a:ext cx="1714500" cy="948690"/>
          </a:xfrm>
          <a:prstGeom prst="roundRect">
            <a:avLst/>
          </a:prstGeom>
          <a:solidFill>
            <a:schemeClr val="accent4">
              <a:lumMod val="40000"/>
              <a:lumOff val="60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Desires</a:t>
            </a:r>
          </a:p>
        </p:txBody>
      </p:sp>
      <p:sp>
        <p:nvSpPr>
          <p:cNvPr id="8" name="Rounded Rectangle 7"/>
          <p:cNvSpPr/>
          <p:nvPr/>
        </p:nvSpPr>
        <p:spPr>
          <a:xfrm>
            <a:off x="5238750" y="4323207"/>
            <a:ext cx="1714500" cy="948690"/>
          </a:xfrm>
          <a:prstGeom prst="roundRect">
            <a:avLst/>
          </a:prstGeom>
          <a:solidFill>
            <a:schemeClr val="accent4">
              <a:lumMod val="40000"/>
              <a:lumOff val="60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Needs</a:t>
            </a:r>
          </a:p>
        </p:txBody>
      </p:sp>
      <p:sp>
        <p:nvSpPr>
          <p:cNvPr id="9" name="Flowchart: Preparation 8"/>
          <p:cNvSpPr/>
          <p:nvPr/>
        </p:nvSpPr>
        <p:spPr>
          <a:xfrm>
            <a:off x="4543425" y="1136961"/>
            <a:ext cx="3105150" cy="1953654"/>
          </a:xfrm>
          <a:prstGeom prst="flowChartPreparation">
            <a:avLst/>
          </a:prstGeom>
          <a:solidFill>
            <a:schemeClr val="accent6">
              <a:lumMod val="60000"/>
              <a:lumOff val="4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Motivation</a:t>
            </a:r>
          </a:p>
        </p:txBody>
      </p:sp>
      <p:sp>
        <p:nvSpPr>
          <p:cNvPr id="10" name="Right Arrow 9"/>
          <p:cNvSpPr/>
          <p:nvPr/>
        </p:nvSpPr>
        <p:spPr>
          <a:xfrm>
            <a:off x="3103245" y="1838514"/>
            <a:ext cx="1200150" cy="474346"/>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Gill Sans MT" panose="020B0502020104020203" pitchFamily="34" charset="0"/>
            </a:endParaRPr>
          </a:p>
        </p:txBody>
      </p:sp>
      <p:sp>
        <p:nvSpPr>
          <p:cNvPr id="11" name="Right Arrow 10"/>
          <p:cNvSpPr/>
          <p:nvPr/>
        </p:nvSpPr>
        <p:spPr>
          <a:xfrm rot="1800000">
            <a:off x="7527699" y="2853441"/>
            <a:ext cx="1200150" cy="474346"/>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Gill Sans MT" panose="020B0502020104020203" pitchFamily="34" charset="0"/>
            </a:endParaRPr>
          </a:p>
        </p:txBody>
      </p:sp>
      <p:sp>
        <p:nvSpPr>
          <p:cNvPr id="12" name="Right Arrow 11"/>
          <p:cNvSpPr/>
          <p:nvPr/>
        </p:nvSpPr>
        <p:spPr>
          <a:xfrm>
            <a:off x="7992271" y="1838514"/>
            <a:ext cx="1200150" cy="474346"/>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Gill Sans MT" panose="020B0502020104020203" pitchFamily="34" charset="0"/>
            </a:endParaRPr>
          </a:p>
        </p:txBody>
      </p:sp>
      <p:sp>
        <p:nvSpPr>
          <p:cNvPr id="14" name="Right Arrow 13"/>
          <p:cNvSpPr/>
          <p:nvPr/>
        </p:nvSpPr>
        <p:spPr>
          <a:xfrm rot="5400000">
            <a:off x="5604700" y="3469738"/>
            <a:ext cx="982599" cy="474346"/>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Gill Sans MT" panose="020B0502020104020203" pitchFamily="34" charset="0"/>
            </a:endParaRPr>
          </a:p>
        </p:txBody>
      </p:sp>
      <p:sp>
        <p:nvSpPr>
          <p:cNvPr id="13" name="U-Turn Arrow 12"/>
          <p:cNvSpPr/>
          <p:nvPr/>
        </p:nvSpPr>
        <p:spPr>
          <a:xfrm rot="10800000">
            <a:off x="943469" y="4461987"/>
            <a:ext cx="7048802" cy="1869812"/>
          </a:xfrm>
          <a:prstGeom prst="uturnArrow">
            <a:avLst>
              <a:gd name="adj1" fmla="val 19684"/>
              <a:gd name="adj2" fmla="val 18040"/>
              <a:gd name="adj3" fmla="val 25000"/>
              <a:gd name="adj4" fmla="val 51782"/>
              <a:gd name="adj5" fmla="val 100000"/>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7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4"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wallpaperseries.com/file/12537/700x394/16:9/back-to-the-future-delorean-dmc-12-wallpaper_12635308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906" y="1690688"/>
            <a:ext cx="6667500" cy="37528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6753" y="2682270"/>
            <a:ext cx="4837153" cy="1569660"/>
          </a:xfrm>
          <a:prstGeom prst="rect">
            <a:avLst/>
          </a:prstGeom>
          <a:noFill/>
        </p:spPr>
        <p:txBody>
          <a:bodyPr wrap="square" rtlCol="0">
            <a:spAutoFit/>
          </a:bodyPr>
          <a:lstStyle/>
          <a:p>
            <a:r>
              <a:rPr lang="en-US" sz="4800" dirty="0">
                <a:latin typeface="Gill Sans MT" panose="020B0502020104020203" pitchFamily="34" charset="0"/>
              </a:rPr>
              <a:t>We begin millions </a:t>
            </a:r>
            <a:br>
              <a:rPr lang="en-US" sz="4800" dirty="0">
                <a:latin typeface="Gill Sans MT" panose="020B0502020104020203" pitchFamily="34" charset="0"/>
              </a:rPr>
            </a:br>
            <a:r>
              <a:rPr lang="en-US" sz="4800" dirty="0">
                <a:latin typeface="Gill Sans MT" panose="020B0502020104020203" pitchFamily="34" charset="0"/>
              </a:rPr>
              <a:t>of years ago…</a:t>
            </a:r>
          </a:p>
        </p:txBody>
      </p:sp>
      <p:sp>
        <p:nvSpPr>
          <p:cNvPr id="2" name="Rectangle 1"/>
          <p:cNvSpPr/>
          <p:nvPr/>
        </p:nvSpPr>
        <p:spPr>
          <a:xfrm>
            <a:off x="7366764" y="5443539"/>
            <a:ext cx="2061783" cy="369332"/>
          </a:xfrm>
          <a:prstGeom prst="rect">
            <a:avLst/>
          </a:prstGeom>
        </p:spPr>
        <p:txBody>
          <a:bodyPr wrap="none">
            <a:spAutoFit/>
          </a:bodyPr>
          <a:lstStyle/>
          <a:p>
            <a:r>
              <a:rPr lang="en-US" dirty="0">
                <a:solidFill>
                  <a:schemeClr val="bg1">
                    <a:lumMod val="50000"/>
                  </a:schemeClr>
                </a:solidFill>
                <a:latin typeface="Gill Sans MT" panose="020B0502020104020203" pitchFamily="34" charset="0"/>
              </a:rPr>
              <a:t>Source: ru.epizod.ua</a:t>
            </a:r>
          </a:p>
        </p:txBody>
      </p:sp>
    </p:spTree>
    <p:extLst>
      <p:ext uri="{BB962C8B-B14F-4D97-AF65-F5344CB8AC3E}">
        <p14:creationId xmlns:p14="http://schemas.microsoft.com/office/powerpoint/2010/main" val="185322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imgur.com/rmdSx.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80147" y="0"/>
            <a:ext cx="9031705" cy="68501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447020" y="648866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21078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7998" y="2766218"/>
            <a:ext cx="10515600" cy="1325563"/>
          </a:xfrm>
        </p:spPr>
        <p:txBody>
          <a:bodyPr>
            <a:normAutofit/>
          </a:bodyPr>
          <a:lstStyle/>
          <a:p>
            <a:r>
              <a:rPr lang="en-US" sz="4800" cap="small" dirty="0">
                <a:latin typeface="Raleway Medium" panose="020B0603030101060003" pitchFamily="34" charset="0"/>
              </a:rPr>
              <a:t>Motivation 1.0</a:t>
            </a:r>
          </a:p>
        </p:txBody>
      </p:sp>
      <p:sp>
        <p:nvSpPr>
          <p:cNvPr id="9" name="TextBox 8"/>
          <p:cNvSpPr txBox="1"/>
          <p:nvPr/>
        </p:nvSpPr>
        <p:spPr>
          <a:xfrm>
            <a:off x="487998" y="3907115"/>
            <a:ext cx="4371710" cy="461665"/>
          </a:xfrm>
          <a:prstGeom prst="rect">
            <a:avLst/>
          </a:prstGeom>
          <a:noFill/>
        </p:spPr>
        <p:txBody>
          <a:bodyPr wrap="none" rtlCol="0">
            <a:spAutoFit/>
          </a:bodyPr>
          <a:lstStyle/>
          <a:p>
            <a:r>
              <a:rPr lang="en-US" sz="2400" dirty="0">
                <a:solidFill>
                  <a:schemeClr val="accent5">
                    <a:lumMod val="75000"/>
                  </a:schemeClr>
                </a:solidFill>
                <a:latin typeface="Gill Sans MT" panose="020B0502020104020203" pitchFamily="34" charset="0"/>
              </a:rPr>
              <a:t>1,000,000,000 BCE ~ 15,000 BCE</a:t>
            </a:r>
          </a:p>
        </p:txBody>
      </p:sp>
      <p:pic>
        <p:nvPicPr>
          <p:cNvPr id="3074" name="Picture 2" descr="http://kan-yu.com.ua/wp-content/uploads/2014/08/2014-082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798" y="1422796"/>
            <a:ext cx="6186803" cy="3979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8935" y="2831585"/>
            <a:ext cx="1638529" cy="1162212"/>
          </a:xfrm>
          <a:prstGeom prst="rect">
            <a:avLst/>
          </a:prstGeom>
        </p:spPr>
      </p:pic>
      <p:sp>
        <p:nvSpPr>
          <p:cNvPr id="6" name="Rectangle 5"/>
          <p:cNvSpPr/>
          <p:nvPr/>
        </p:nvSpPr>
        <p:spPr>
          <a:xfrm>
            <a:off x="10073958" y="550398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2054890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22" presetClass="entr" presetSubtype="8" fill="hold" nodeType="withEffect">
                                  <p:stCondLst>
                                    <p:cond delay="1000"/>
                                  </p:stCondLst>
                                  <p:childTnLst>
                                    <p:set>
                                      <p:cBhvr>
                                        <p:cTn id="12" dur="1" fill="hold">
                                          <p:stCondLst>
                                            <p:cond delay="0"/>
                                          </p:stCondLst>
                                        </p:cTn>
                                        <p:tgtEl>
                                          <p:spTgt spid="3074"/>
                                        </p:tgtEl>
                                        <p:attrNameLst>
                                          <p:attrName>style.visibility</p:attrName>
                                        </p:attrNameLst>
                                      </p:cBhvr>
                                      <p:to>
                                        <p:strVal val="visible"/>
                                      </p:to>
                                    </p:set>
                                    <p:animEffect transition="in" filter="wipe(left)">
                                      <p:cBhvr>
                                        <p:cTn id="13" dur="500"/>
                                        <p:tgtEl>
                                          <p:spTgt spid="3074"/>
                                        </p:tgtEl>
                                      </p:cBhvr>
                                    </p:animEffect>
                                  </p:childTnLst>
                                </p:cTn>
                              </p:par>
                              <p:par>
                                <p:cTn id="14" presetID="63" presetClass="path" presetSubtype="0" accel="50000" decel="50000" fill="hold" nodeType="withEffect">
                                  <p:stCondLst>
                                    <p:cond delay="0"/>
                                  </p:stCondLst>
                                  <p:childTnLst>
                                    <p:animMotion origin="layout" path="M 1.00208 0.00856 L 1.38778E-17 4.81481E-6 " pathEditMode="relative" rAng="0" ptsTypes="AA">
                                      <p:cBhvr>
                                        <p:cTn id="15" dur="2000" spd="-100000" fill="hold"/>
                                        <p:tgtEl>
                                          <p:spTgt spid="5"/>
                                        </p:tgtEl>
                                        <p:attrNameLst>
                                          <p:attrName>ppt_x</p:attrName>
                                          <p:attrName>ppt_y</p:attrName>
                                        </p:attrNameLst>
                                      </p:cBhvr>
                                      <p:rCtr x="-50104"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vignette2.wikia.nocookie.net/lego/images/2/28/CompProgramCGI.jpg/revision/latest?cb=20120329135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003" y="1180867"/>
            <a:ext cx="3912781" cy="449626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415478" y="901319"/>
            <a:ext cx="2921631"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Hunger</a:t>
            </a:r>
          </a:p>
        </p:txBody>
      </p:sp>
      <p:sp>
        <p:nvSpPr>
          <p:cNvPr id="9" name="Right Arrow 8"/>
          <p:cNvSpPr/>
          <p:nvPr/>
        </p:nvSpPr>
        <p:spPr>
          <a:xfrm>
            <a:off x="415479" y="1929631"/>
            <a:ext cx="2921631"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Thirst</a:t>
            </a:r>
          </a:p>
        </p:txBody>
      </p:sp>
      <p:sp>
        <p:nvSpPr>
          <p:cNvPr id="11" name="Right Arrow 10"/>
          <p:cNvSpPr/>
          <p:nvPr/>
        </p:nvSpPr>
        <p:spPr>
          <a:xfrm>
            <a:off x="415478" y="3996363"/>
            <a:ext cx="2921631" cy="950976"/>
          </a:xfrm>
          <a:prstGeom prst="rightArrow">
            <a:avLst/>
          </a:prstGeom>
          <a:solidFill>
            <a:schemeClr val="accent2">
              <a:lumMod val="60000"/>
              <a:lumOff val="40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Money</a:t>
            </a:r>
          </a:p>
        </p:txBody>
      </p:sp>
      <p:sp>
        <p:nvSpPr>
          <p:cNvPr id="12" name="Right Arrow 11"/>
          <p:cNvSpPr/>
          <p:nvPr/>
        </p:nvSpPr>
        <p:spPr>
          <a:xfrm>
            <a:off x="415478" y="5024675"/>
            <a:ext cx="2921631" cy="950976"/>
          </a:xfrm>
          <a:prstGeom prst="rightArrow">
            <a:avLst/>
          </a:prstGeom>
          <a:solidFill>
            <a:schemeClr val="accent2">
              <a:lumMod val="60000"/>
              <a:lumOff val="40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Approval</a:t>
            </a:r>
          </a:p>
        </p:txBody>
      </p:sp>
      <p:pic>
        <p:nvPicPr>
          <p:cNvPr id="1032" name="Picture 8" descr="http://mlm-s2-p.mlstatic.com/lego-guason-joker-6857-6863-nuevo-original-782101-MLM20282597831_042015-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867" y="1180867"/>
            <a:ext cx="4496266" cy="4496266"/>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a:off x="415478" y="2962997"/>
            <a:ext cx="2921631"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Other Bio Needs</a:t>
            </a:r>
          </a:p>
        </p:txBody>
      </p:sp>
      <p:sp>
        <p:nvSpPr>
          <p:cNvPr id="23" name="Right Arrow 22"/>
          <p:cNvSpPr/>
          <p:nvPr/>
        </p:nvSpPr>
        <p:spPr>
          <a:xfrm>
            <a:off x="8608271" y="901319"/>
            <a:ext cx="2921631"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Eating</a:t>
            </a:r>
          </a:p>
        </p:txBody>
      </p:sp>
      <p:sp>
        <p:nvSpPr>
          <p:cNvPr id="24" name="Right Arrow 23"/>
          <p:cNvSpPr/>
          <p:nvPr/>
        </p:nvSpPr>
        <p:spPr>
          <a:xfrm>
            <a:off x="8608272" y="1929631"/>
            <a:ext cx="2921631"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Drinking</a:t>
            </a:r>
          </a:p>
        </p:txBody>
      </p:sp>
      <p:sp>
        <p:nvSpPr>
          <p:cNvPr id="25" name="Right Arrow 24"/>
          <p:cNvSpPr/>
          <p:nvPr/>
        </p:nvSpPr>
        <p:spPr>
          <a:xfrm>
            <a:off x="8608271" y="3996363"/>
            <a:ext cx="2921631" cy="950976"/>
          </a:xfrm>
          <a:prstGeom prst="rightArrow">
            <a:avLst/>
          </a:prstGeom>
          <a:solidFill>
            <a:schemeClr val="accent2">
              <a:lumMod val="60000"/>
              <a:lumOff val="40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Going To Work</a:t>
            </a:r>
          </a:p>
        </p:txBody>
      </p:sp>
      <p:sp>
        <p:nvSpPr>
          <p:cNvPr id="26" name="Right Arrow 25"/>
          <p:cNvSpPr/>
          <p:nvPr/>
        </p:nvSpPr>
        <p:spPr>
          <a:xfrm>
            <a:off x="8608271" y="5024675"/>
            <a:ext cx="2921631" cy="950976"/>
          </a:xfrm>
          <a:prstGeom prst="rightArrow">
            <a:avLst/>
          </a:prstGeom>
          <a:solidFill>
            <a:schemeClr val="accent2">
              <a:lumMod val="60000"/>
              <a:lumOff val="40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Being Nice</a:t>
            </a:r>
          </a:p>
        </p:txBody>
      </p:sp>
      <p:sp>
        <p:nvSpPr>
          <p:cNvPr id="27" name="Right Arrow 26"/>
          <p:cNvSpPr/>
          <p:nvPr/>
        </p:nvSpPr>
        <p:spPr>
          <a:xfrm>
            <a:off x="8608271" y="2962997"/>
            <a:ext cx="2921631" cy="950976"/>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latin typeface="Gill Sans MT" panose="020B0502020104020203" pitchFamily="34" charset="0"/>
              </a:rPr>
              <a:t>CENSORED</a:t>
            </a:r>
          </a:p>
        </p:txBody>
      </p:sp>
      <p:sp>
        <p:nvSpPr>
          <p:cNvPr id="6" name="Multiply 5"/>
          <p:cNvSpPr/>
          <p:nvPr/>
        </p:nvSpPr>
        <p:spPr>
          <a:xfrm>
            <a:off x="8372174" y="-880872"/>
            <a:ext cx="3157728" cy="8619744"/>
          </a:xfrm>
          <a:prstGeom prst="mathMultiply">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Gill Sans MT" panose="020B0502020104020203" pitchFamily="34" charset="0"/>
            </a:endParaRPr>
          </a:p>
        </p:txBody>
      </p:sp>
    </p:spTree>
    <p:extLst>
      <p:ext uri="{BB962C8B-B14F-4D97-AF65-F5344CB8AC3E}">
        <p14:creationId xmlns:p14="http://schemas.microsoft.com/office/powerpoint/2010/main" val="24431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P spid="22" grpId="0" animBg="1"/>
      <p:bldP spid="23" grpId="0" animBg="1"/>
      <p:bldP spid="24" grpId="0" animBg="1"/>
      <p:bldP spid="25" grpId="0" animBg="1"/>
      <p:bldP spid="26" grpId="0" animBg="1"/>
      <p:bldP spid="27"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52391" y="1469343"/>
            <a:ext cx="1550746" cy="461665"/>
          </a:xfrm>
          <a:prstGeom prst="rect">
            <a:avLst/>
          </a:prstGeom>
          <a:noFill/>
        </p:spPr>
        <p:txBody>
          <a:bodyPr wrap="none" rtlCol="0">
            <a:spAutoFit/>
          </a:bodyPr>
          <a:lstStyle/>
          <a:p>
            <a:r>
              <a:rPr lang="en-US" sz="2400" dirty="0">
                <a:latin typeface="Gill Sans MT" panose="020B0502020104020203" pitchFamily="34" charset="0"/>
              </a:rPr>
              <a:t>Circa 1900</a:t>
            </a:r>
          </a:p>
        </p:txBody>
      </p:sp>
      <p:pic>
        <p:nvPicPr>
          <p:cNvPr id="1030" name="Picture 6" descr="Good Guy Sigmund Freud - Don't believe in my theory? Classic den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59" y="911440"/>
            <a:ext cx="4648881" cy="4648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52391" y="2484290"/>
            <a:ext cx="6745868" cy="892552"/>
          </a:xfrm>
          <a:prstGeom prst="rect">
            <a:avLst/>
          </a:prstGeom>
          <a:noFill/>
        </p:spPr>
        <p:txBody>
          <a:bodyPr wrap="square" rtlCol="0">
            <a:spAutoFit/>
          </a:bodyPr>
          <a:lstStyle/>
          <a:p>
            <a:r>
              <a:rPr lang="en-US" sz="2800" dirty="0">
                <a:latin typeface="Gill Sans MT" panose="020B0502020104020203" pitchFamily="34" charset="0"/>
              </a:rPr>
              <a:t>Important Names: Freud, Adler, Hull</a:t>
            </a:r>
          </a:p>
          <a:p>
            <a:endParaRPr lang="en-US" sz="2400" dirty="0">
              <a:latin typeface="Gill Sans MT" panose="020B0502020104020203" pitchFamily="34" charset="0"/>
            </a:endParaRPr>
          </a:p>
        </p:txBody>
      </p:sp>
      <p:sp>
        <p:nvSpPr>
          <p:cNvPr id="3" name="TextBox 2"/>
          <p:cNvSpPr txBox="1"/>
          <p:nvPr/>
        </p:nvSpPr>
        <p:spPr>
          <a:xfrm>
            <a:off x="5356512" y="870858"/>
            <a:ext cx="2953053" cy="646331"/>
          </a:xfrm>
          <a:prstGeom prst="rect">
            <a:avLst/>
          </a:prstGeom>
          <a:noFill/>
        </p:spPr>
        <p:txBody>
          <a:bodyPr wrap="none" rtlCol="0">
            <a:spAutoFit/>
          </a:bodyPr>
          <a:lstStyle/>
          <a:p>
            <a:r>
              <a:rPr lang="en-US" sz="3600" dirty="0">
                <a:latin typeface="Raleway Medium" panose="020B0603030101060003" pitchFamily="34" charset="0"/>
              </a:rPr>
              <a:t>Drive Theory</a:t>
            </a:r>
            <a:endParaRPr lang="en-US" sz="2000" dirty="0">
              <a:latin typeface="Raleway Medium" panose="020B0603030101060003" pitchFamily="34" charset="0"/>
            </a:endParaRPr>
          </a:p>
        </p:txBody>
      </p:sp>
      <p:sp>
        <p:nvSpPr>
          <p:cNvPr id="7" name="Rectangle 6"/>
          <p:cNvSpPr/>
          <p:nvPr/>
        </p:nvSpPr>
        <p:spPr>
          <a:xfrm>
            <a:off x="5352391" y="3930125"/>
            <a:ext cx="6096000" cy="1815882"/>
          </a:xfrm>
          <a:prstGeom prst="rect">
            <a:avLst/>
          </a:prstGeom>
        </p:spPr>
        <p:txBody>
          <a:bodyPr>
            <a:spAutoFit/>
          </a:bodyPr>
          <a:lstStyle/>
          <a:p>
            <a:r>
              <a:rPr lang="en-US" sz="2800" dirty="0">
                <a:latin typeface="Gill Sans MT" panose="020B0502020104020203" pitchFamily="34" charset="0"/>
              </a:rPr>
              <a:t>“The greater the feeling of inferiority that has been experienced, the more powerful is the urge to conquest and the more violent the emotional agitation.”</a:t>
            </a:r>
          </a:p>
        </p:txBody>
      </p:sp>
      <p:sp>
        <p:nvSpPr>
          <p:cNvPr id="8" name="TextBox 7"/>
          <p:cNvSpPr txBox="1"/>
          <p:nvPr/>
        </p:nvSpPr>
        <p:spPr>
          <a:xfrm>
            <a:off x="5504791" y="5746007"/>
            <a:ext cx="1960408" cy="461665"/>
          </a:xfrm>
          <a:prstGeom prst="rect">
            <a:avLst/>
          </a:prstGeom>
          <a:noFill/>
        </p:spPr>
        <p:txBody>
          <a:bodyPr wrap="none" rtlCol="0">
            <a:spAutoFit/>
          </a:bodyPr>
          <a:lstStyle/>
          <a:p>
            <a:r>
              <a:rPr lang="en-US" sz="2400" dirty="0">
                <a:latin typeface="Gill Sans MT" panose="020B0502020104020203" pitchFamily="34" charset="0"/>
              </a:rPr>
              <a:t>-- Alfred Adler</a:t>
            </a:r>
          </a:p>
        </p:txBody>
      </p:sp>
      <p:sp>
        <p:nvSpPr>
          <p:cNvPr id="9" name="Rectangle 8"/>
          <p:cNvSpPr/>
          <p:nvPr/>
        </p:nvSpPr>
        <p:spPr>
          <a:xfrm>
            <a:off x="1369199" y="5635709"/>
            <a:ext cx="3584541"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 </a:t>
            </a:r>
            <a:r>
              <a:rPr lang="en-US" dirty="0" err="1">
                <a:solidFill>
                  <a:schemeClr val="bg1">
                    <a:lumMod val="50000"/>
                  </a:schemeClr>
                </a:solidFill>
                <a:latin typeface="Gill Sans MT" panose="020B0502020104020203" pitchFamily="34" charset="0"/>
              </a:rPr>
              <a:t>Memegenerator</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117759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381" y="954081"/>
            <a:ext cx="4816998" cy="5026037"/>
          </a:xfrm>
          <a:prstGeom prst="rect">
            <a:avLst/>
          </a:prstGeom>
        </p:spPr>
      </p:pic>
      <p:sp>
        <p:nvSpPr>
          <p:cNvPr id="2" name="Title 1"/>
          <p:cNvSpPr>
            <a:spLocks noGrp="1"/>
          </p:cNvSpPr>
          <p:nvPr>
            <p:ph type="title" idx="4294967295"/>
          </p:nvPr>
        </p:nvSpPr>
        <p:spPr>
          <a:xfrm>
            <a:off x="489857" y="2766218"/>
            <a:ext cx="10515600" cy="1325563"/>
          </a:xfrm>
        </p:spPr>
        <p:txBody>
          <a:bodyPr/>
          <a:lstStyle/>
          <a:p>
            <a:r>
              <a:rPr lang="en-US" sz="4800" cap="small" dirty="0">
                <a:latin typeface="Raleway Medium" panose="020B0603030101060003" pitchFamily="34" charset="0"/>
              </a:rPr>
              <a:t>Motivation</a:t>
            </a:r>
            <a:r>
              <a:rPr lang="en-US" cap="small" dirty="0">
                <a:latin typeface="Raleway Medium" panose="020B0603030101060003" pitchFamily="34" charset="0"/>
              </a:rPr>
              <a:t> 2.0</a:t>
            </a:r>
          </a:p>
        </p:txBody>
      </p:sp>
      <p:sp>
        <p:nvSpPr>
          <p:cNvPr id="9" name="TextBox 8"/>
          <p:cNvSpPr txBox="1"/>
          <p:nvPr/>
        </p:nvSpPr>
        <p:spPr>
          <a:xfrm>
            <a:off x="489857" y="3907115"/>
            <a:ext cx="3073277" cy="461665"/>
          </a:xfrm>
          <a:prstGeom prst="rect">
            <a:avLst/>
          </a:prstGeom>
          <a:noFill/>
        </p:spPr>
        <p:txBody>
          <a:bodyPr wrap="none" rtlCol="0">
            <a:spAutoFit/>
          </a:bodyPr>
          <a:lstStyle/>
          <a:p>
            <a:r>
              <a:rPr lang="en-US" sz="2400" dirty="0">
                <a:solidFill>
                  <a:schemeClr val="accent5">
                    <a:lumMod val="75000"/>
                  </a:schemeClr>
                </a:solidFill>
                <a:latin typeface="Gill Sans MT" panose="020B0502020104020203" pitchFamily="34" charset="0"/>
              </a:rPr>
              <a:t>15,000 BCE ~ 1950 CE</a:t>
            </a:r>
          </a:p>
        </p:txBody>
      </p:sp>
      <p:pic>
        <p:nvPicPr>
          <p:cNvPr id="5" name="Picture 4"/>
          <p:cNvPicPr>
            <a:picLocks noChangeAspect="1"/>
          </p:cNvPicPr>
          <p:nvPr/>
        </p:nvPicPr>
        <p:blipFill>
          <a:blip r:embed="rId3"/>
          <a:stretch>
            <a:fillRect/>
          </a:stretch>
        </p:blipFill>
        <p:spPr>
          <a:xfrm>
            <a:off x="18935" y="2831585"/>
            <a:ext cx="1638529" cy="1162212"/>
          </a:xfrm>
          <a:prstGeom prst="rect">
            <a:avLst/>
          </a:prstGeom>
        </p:spPr>
      </p:pic>
      <p:sp>
        <p:nvSpPr>
          <p:cNvPr id="6" name="Rectangle 5"/>
          <p:cNvSpPr/>
          <p:nvPr/>
        </p:nvSpPr>
        <p:spPr>
          <a:xfrm>
            <a:off x="9617099" y="609834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2468978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22" presetClass="entr" presetSubtype="8"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63" presetClass="path" presetSubtype="0" accel="50000" decel="50000" fill="hold" nodeType="withEffect">
                                  <p:stCondLst>
                                    <p:cond delay="0"/>
                                  </p:stCondLst>
                                  <p:childTnLst>
                                    <p:animMotion origin="layout" path="M 0.99596 0.00671 L 1.38778E-17 4.81481E-6 " pathEditMode="relative" rAng="0" ptsTypes="AA">
                                      <p:cBhvr>
                                        <p:cTn id="15" dur="2000" spd="-100000" fill="hold"/>
                                        <p:tgtEl>
                                          <p:spTgt spid="5"/>
                                        </p:tgtEl>
                                        <p:attrNameLst>
                                          <p:attrName>ppt_x</p:attrName>
                                          <p:attrName>ppt_y</p:attrName>
                                        </p:attrNameLst>
                                      </p:cBhvr>
                                      <p:rCtr x="-49805"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08658" y="926179"/>
            <a:ext cx="3854342" cy="5005641"/>
          </a:xfrm>
          <a:prstGeom prst="rect">
            <a:avLst/>
          </a:prstGeom>
        </p:spPr>
      </p:pic>
      <p:sp>
        <p:nvSpPr>
          <p:cNvPr id="23" name="Bent Arrow 22"/>
          <p:cNvSpPr/>
          <p:nvPr/>
        </p:nvSpPr>
        <p:spPr>
          <a:xfrm flipH="1">
            <a:off x="5649684" y="1970314"/>
            <a:ext cx="4191001" cy="1247518"/>
          </a:xfrm>
          <a:prstGeom prst="bentArrow">
            <a:avLst/>
          </a:prstGeom>
          <a:solidFill>
            <a:schemeClr val="accent6">
              <a:lumMod val="60000"/>
              <a:lumOff val="4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Reward</a:t>
            </a:r>
          </a:p>
        </p:txBody>
      </p:sp>
      <p:sp>
        <p:nvSpPr>
          <p:cNvPr id="24" name="Right Arrow 23"/>
          <p:cNvSpPr/>
          <p:nvPr/>
        </p:nvSpPr>
        <p:spPr>
          <a:xfrm>
            <a:off x="5803906" y="597004"/>
            <a:ext cx="3162294" cy="950976"/>
          </a:xfrm>
          <a:prstGeom prst="right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More of the Behavior</a:t>
            </a:r>
          </a:p>
        </p:txBody>
      </p:sp>
      <p:sp>
        <p:nvSpPr>
          <p:cNvPr id="28" name="Right Arrow 27"/>
          <p:cNvSpPr/>
          <p:nvPr/>
        </p:nvSpPr>
        <p:spPr>
          <a:xfrm>
            <a:off x="5803905" y="5310019"/>
            <a:ext cx="3162295" cy="950976"/>
          </a:xfrm>
          <a:prstGeom prst="rightArrow">
            <a:avLst/>
          </a:prstGeom>
          <a:solidFill>
            <a:schemeClr val="accent2">
              <a:lumMod val="60000"/>
              <a:lumOff val="4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Less of the Behavior</a:t>
            </a:r>
          </a:p>
        </p:txBody>
      </p:sp>
      <p:sp>
        <p:nvSpPr>
          <p:cNvPr id="11" name="Right Arrow 10"/>
          <p:cNvSpPr/>
          <p:nvPr/>
        </p:nvSpPr>
        <p:spPr>
          <a:xfrm>
            <a:off x="5803906" y="2953511"/>
            <a:ext cx="3644894" cy="950976"/>
          </a:xfrm>
          <a:prstGeom prst="rightArrow">
            <a:avLst/>
          </a:prstGeom>
          <a:solidFill>
            <a:schemeClr val="accent5">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     Behavior</a:t>
            </a:r>
          </a:p>
        </p:txBody>
      </p:sp>
      <p:sp>
        <p:nvSpPr>
          <p:cNvPr id="12" name="Bent Arrow 11"/>
          <p:cNvSpPr/>
          <p:nvPr/>
        </p:nvSpPr>
        <p:spPr>
          <a:xfrm rot="10800000">
            <a:off x="5649685" y="3640166"/>
            <a:ext cx="4191000" cy="1247518"/>
          </a:xfrm>
          <a:prstGeom prst="bentArrow">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solidFill>
                <a:sysClr val="windowText" lastClr="000000"/>
              </a:solidFill>
              <a:latin typeface="Gill Sans MT" panose="020B0502020104020203" pitchFamily="34" charset="0"/>
            </a:endParaRPr>
          </a:p>
        </p:txBody>
      </p:sp>
      <p:sp>
        <p:nvSpPr>
          <p:cNvPr id="3" name="TextBox 2"/>
          <p:cNvSpPr txBox="1"/>
          <p:nvPr/>
        </p:nvSpPr>
        <p:spPr>
          <a:xfrm>
            <a:off x="6929896" y="4033092"/>
            <a:ext cx="1630575" cy="461665"/>
          </a:xfrm>
          <a:prstGeom prst="rect">
            <a:avLst/>
          </a:prstGeom>
          <a:noFill/>
        </p:spPr>
        <p:txBody>
          <a:bodyPr wrap="none" rtlCol="0">
            <a:spAutoFit/>
          </a:bodyPr>
          <a:lstStyle/>
          <a:p>
            <a:r>
              <a:rPr lang="en-US" sz="2400" dirty="0">
                <a:latin typeface="Gill Sans MT" panose="020B0502020104020203" pitchFamily="34" charset="0"/>
              </a:rPr>
              <a:t>Punishment</a:t>
            </a:r>
          </a:p>
        </p:txBody>
      </p:sp>
    </p:spTree>
    <p:extLst>
      <p:ext uri="{BB962C8B-B14F-4D97-AF65-F5344CB8AC3E}">
        <p14:creationId xmlns:p14="http://schemas.microsoft.com/office/powerpoint/2010/main" val="22276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11" grpId="0" animBg="1"/>
      <p:bldP spid="12"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52391" y="1469343"/>
            <a:ext cx="1588897" cy="461665"/>
          </a:xfrm>
          <a:prstGeom prst="rect">
            <a:avLst/>
          </a:prstGeom>
          <a:noFill/>
        </p:spPr>
        <p:txBody>
          <a:bodyPr wrap="none" rtlCol="0">
            <a:spAutoFit/>
          </a:bodyPr>
          <a:lstStyle/>
          <a:p>
            <a:r>
              <a:rPr lang="en-US" sz="2400" dirty="0">
                <a:latin typeface="Gill Sans MT" panose="020B0502020104020203" pitchFamily="34" charset="0"/>
              </a:rPr>
              <a:t>Circa 1940</a:t>
            </a:r>
          </a:p>
        </p:txBody>
      </p:sp>
      <p:sp>
        <p:nvSpPr>
          <p:cNvPr id="5" name="TextBox 4"/>
          <p:cNvSpPr txBox="1"/>
          <p:nvPr/>
        </p:nvSpPr>
        <p:spPr>
          <a:xfrm>
            <a:off x="5352391" y="2478693"/>
            <a:ext cx="6745868" cy="523220"/>
          </a:xfrm>
          <a:prstGeom prst="rect">
            <a:avLst/>
          </a:prstGeom>
          <a:noFill/>
        </p:spPr>
        <p:txBody>
          <a:bodyPr wrap="square" rtlCol="0">
            <a:spAutoFit/>
          </a:bodyPr>
          <a:lstStyle/>
          <a:p>
            <a:r>
              <a:rPr lang="en-US" sz="2800" dirty="0">
                <a:latin typeface="Gill Sans MT" panose="020B0502020104020203" pitchFamily="34" charset="0"/>
              </a:rPr>
              <a:t>Important Names: Pavlov, Skinner, </a:t>
            </a:r>
            <a:r>
              <a:rPr lang="en-US" sz="2800" dirty="0" err="1">
                <a:latin typeface="Gill Sans MT" panose="020B0502020104020203" pitchFamily="34" charset="0"/>
              </a:rPr>
              <a:t>Linehan</a:t>
            </a:r>
            <a:endParaRPr lang="en-US" sz="2800" dirty="0">
              <a:latin typeface="Gill Sans MT" panose="020B0502020104020203" pitchFamily="34" charset="0"/>
            </a:endParaRPr>
          </a:p>
        </p:txBody>
      </p:sp>
      <p:sp>
        <p:nvSpPr>
          <p:cNvPr id="3" name="TextBox 2"/>
          <p:cNvSpPr txBox="1"/>
          <p:nvPr/>
        </p:nvSpPr>
        <p:spPr>
          <a:xfrm>
            <a:off x="5356512" y="870858"/>
            <a:ext cx="4233851" cy="646331"/>
          </a:xfrm>
          <a:prstGeom prst="rect">
            <a:avLst/>
          </a:prstGeom>
          <a:noFill/>
        </p:spPr>
        <p:txBody>
          <a:bodyPr wrap="none" rtlCol="0">
            <a:spAutoFit/>
          </a:bodyPr>
          <a:lstStyle/>
          <a:p>
            <a:r>
              <a:rPr lang="en-US" sz="3600" dirty="0">
                <a:latin typeface="Raleway Medium" panose="020B0603030101060003" pitchFamily="34" charset="0"/>
              </a:rPr>
              <a:t>Behaviorist Theory</a:t>
            </a:r>
            <a:endParaRPr lang="en-US" sz="2000" dirty="0">
              <a:latin typeface="Raleway Medium" panose="020B0603030101060003" pitchFamily="34" charset="0"/>
            </a:endParaRPr>
          </a:p>
        </p:txBody>
      </p:sp>
      <p:pic>
        <p:nvPicPr>
          <p:cNvPr id="6" name="Picture 2" descr="BF Skinner burgerss - I own two very excellent operant conditioners they're called &quot;lefty&quot; and &quot;right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14" y="488876"/>
            <a:ext cx="4487170" cy="58802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52391" y="3858253"/>
            <a:ext cx="6096000" cy="954107"/>
          </a:xfrm>
          <a:prstGeom prst="rect">
            <a:avLst/>
          </a:prstGeom>
        </p:spPr>
        <p:txBody>
          <a:bodyPr>
            <a:spAutoFit/>
          </a:bodyPr>
          <a:lstStyle/>
          <a:p>
            <a:r>
              <a:rPr lang="en-US" sz="2800" dirty="0">
                <a:latin typeface="Gill Sans MT" panose="020B0502020104020203" pitchFamily="34" charset="0"/>
              </a:rPr>
              <a:t>“The consequences of an act affect the probability of its occurring again.”</a:t>
            </a:r>
          </a:p>
        </p:txBody>
      </p:sp>
      <p:sp>
        <p:nvSpPr>
          <p:cNvPr id="7" name="TextBox 6"/>
          <p:cNvSpPr txBox="1"/>
          <p:nvPr/>
        </p:nvSpPr>
        <p:spPr>
          <a:xfrm>
            <a:off x="5352391" y="4987776"/>
            <a:ext cx="1864421" cy="461665"/>
          </a:xfrm>
          <a:prstGeom prst="rect">
            <a:avLst/>
          </a:prstGeom>
          <a:noFill/>
        </p:spPr>
        <p:txBody>
          <a:bodyPr wrap="none" rtlCol="0">
            <a:spAutoFit/>
          </a:bodyPr>
          <a:lstStyle/>
          <a:p>
            <a:r>
              <a:rPr lang="en-US" sz="2400" dirty="0">
                <a:latin typeface="Gill Sans MT" panose="020B0502020104020203" pitchFamily="34" charset="0"/>
              </a:rPr>
              <a:t>-- B.F. Skinner</a:t>
            </a:r>
          </a:p>
        </p:txBody>
      </p:sp>
      <p:sp>
        <p:nvSpPr>
          <p:cNvPr id="8" name="Rectangle 7"/>
          <p:cNvSpPr/>
          <p:nvPr/>
        </p:nvSpPr>
        <p:spPr>
          <a:xfrm>
            <a:off x="729119" y="6369123"/>
            <a:ext cx="3584541"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 </a:t>
            </a:r>
            <a:r>
              <a:rPr lang="en-US" dirty="0" err="1">
                <a:solidFill>
                  <a:schemeClr val="bg1">
                    <a:lumMod val="50000"/>
                  </a:schemeClr>
                </a:solidFill>
                <a:latin typeface="Gill Sans MT" panose="020B0502020104020203" pitchFamily="34" charset="0"/>
              </a:rPr>
              <a:t>Memegenerator</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418059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723808"/>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723808">
                <a:tc>
                  <a:txBody>
                    <a:bodyPr/>
                    <a:lstStyle/>
                    <a:p>
                      <a:pPr algn="l"/>
                      <a:r>
                        <a:rPr lang="en-US" sz="2400" u="sng" dirty="0">
                          <a:solidFill>
                            <a:srgbClr val="106A9A"/>
                          </a:solid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8" name="Picture 7" descr="Paige Technolog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8570" y="422618"/>
            <a:ext cx="2251008" cy="1282506"/>
          </a:xfrm>
          <a:prstGeom prst="rect">
            <a:avLst/>
          </a:prstGeom>
        </p:spPr>
      </p:pic>
      <p:graphicFrame>
        <p:nvGraphicFramePr>
          <p:cNvPr id="10" name="Table 9"/>
          <p:cNvGraphicFramePr>
            <a:graphicFrameLocks noGrp="1"/>
          </p:cNvGraphicFramePr>
          <p:nvPr>
            <p:extLst/>
          </p:nvPr>
        </p:nvGraphicFramePr>
        <p:xfrm>
          <a:off x="1601504" y="1911927"/>
          <a:ext cx="8956888" cy="181341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813414">
                <a:tc>
                  <a:txBody>
                    <a:bodyPr/>
                    <a:lstStyle/>
                    <a:p>
                      <a:r>
                        <a:rPr lang="en-US" sz="2000" u="sng" dirty="0">
                          <a:solidFill>
                            <a:srgbClr val="106A9A"/>
                          </a:solidFill>
                        </a:rPr>
                        <a:t>Platinum</a:t>
                      </a:r>
                      <a:r>
                        <a:rPr lang="en-US" sz="2000" u="sng" baseline="0" dirty="0">
                          <a:solidFill>
                            <a:srgbClr val="106A9A"/>
                          </a:solidFill>
                        </a:rPr>
                        <a:t> Sponsors</a:t>
                      </a:r>
                      <a:endParaRPr lang="en-US" sz="2000" u="sng" dirty="0">
                        <a:solidFill>
                          <a:srgbClr val="106A9A"/>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62087" y="79281"/>
            <a:ext cx="3932916" cy="773475"/>
          </a:xfrm>
          <a:prstGeom prst="rect">
            <a:avLst/>
          </a:prstGeom>
        </p:spPr>
      </p:pic>
      <p:graphicFrame>
        <p:nvGraphicFramePr>
          <p:cNvPr id="21" name="Table 20"/>
          <p:cNvGraphicFramePr>
            <a:graphicFrameLocks noGrp="1"/>
          </p:cNvGraphicFramePr>
          <p:nvPr>
            <p:extLst/>
          </p:nvPr>
        </p:nvGraphicFramePr>
        <p:xfrm>
          <a:off x="1609746" y="3852862"/>
          <a:ext cx="8956888" cy="2903538"/>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903538">
                <a:tc>
                  <a:txBody>
                    <a:bodyPr/>
                    <a:lstStyle/>
                    <a:p>
                      <a:r>
                        <a:rPr lang="en-US" u="sng" baseline="0" dirty="0">
                          <a:solidFill>
                            <a:srgbClr val="106A9A"/>
                          </a:solid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3" name="Picture 22" descr="Bradford and Galt.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74339" y="3944782"/>
            <a:ext cx="794074" cy="544508"/>
          </a:xfrm>
          <a:prstGeom prst="rect">
            <a:avLst/>
          </a:prstGeom>
        </p:spPr>
      </p:pic>
      <p:pic>
        <p:nvPicPr>
          <p:cNvPr id="24" name="Picture 23" descr="Centriq Training.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16274" y="6155678"/>
            <a:ext cx="1273457" cy="539097"/>
          </a:xfrm>
          <a:prstGeom prst="rect">
            <a:avLst/>
          </a:prstGeom>
        </p:spPr>
      </p:pic>
      <p:pic>
        <p:nvPicPr>
          <p:cNvPr id="25" name="Picture 24" descr="Cern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66464" y="4092020"/>
            <a:ext cx="1167630" cy="316929"/>
          </a:xfrm>
          <a:prstGeom prst="rect">
            <a:avLst/>
          </a:prstGeom>
        </p:spPr>
      </p:pic>
      <p:pic>
        <p:nvPicPr>
          <p:cNvPr id="28" name="Picture 27" descr="DSI.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733032" y="4327012"/>
            <a:ext cx="869920" cy="282784"/>
          </a:xfrm>
          <a:prstGeom prst="rect">
            <a:avLst/>
          </a:prstGeom>
        </p:spPr>
      </p:pic>
      <p:pic>
        <p:nvPicPr>
          <p:cNvPr id="29" name="Picture 28" descr="Garmin.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292724" y="3929454"/>
            <a:ext cx="1221914" cy="331662"/>
          </a:xfrm>
          <a:prstGeom prst="rect">
            <a:avLst/>
          </a:prstGeom>
        </p:spPr>
      </p:pic>
      <p:pic>
        <p:nvPicPr>
          <p:cNvPr id="31" name="Picture 30" descr="Keyhole Softwar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48492" y="3965281"/>
            <a:ext cx="1285045" cy="465065"/>
          </a:xfrm>
          <a:prstGeom prst="rect">
            <a:avLst/>
          </a:prstGeom>
        </p:spPr>
      </p:pic>
      <p:pic>
        <p:nvPicPr>
          <p:cNvPr id="32" name="Picture 31" descr="KU Edwards Campus.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076423" y="1931731"/>
            <a:ext cx="1468114" cy="1174490"/>
          </a:xfrm>
          <a:prstGeom prst="rect">
            <a:avLst/>
          </a:prstGeom>
        </p:spPr>
      </p:pic>
      <p:pic>
        <p:nvPicPr>
          <p:cNvPr id="33" name="Picture 32" descr="LRS Consulting Services.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460805" y="4785403"/>
            <a:ext cx="1349747" cy="449915"/>
          </a:xfrm>
          <a:prstGeom prst="rect">
            <a:avLst/>
          </a:prstGeom>
        </p:spPr>
      </p:pic>
      <p:pic>
        <p:nvPicPr>
          <p:cNvPr id="37" name="Picture 36" descr="Oakwood Systems.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133625" y="3903082"/>
            <a:ext cx="1514867" cy="380881"/>
          </a:xfrm>
          <a:prstGeom prst="rect">
            <a:avLst/>
          </a:prstGeom>
        </p:spPr>
      </p:pic>
      <p:pic>
        <p:nvPicPr>
          <p:cNvPr id="39" name="Picture 38" descr="Stackify.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049241" y="3085364"/>
            <a:ext cx="1882973" cy="629450"/>
          </a:xfrm>
          <a:prstGeom prst="rect">
            <a:avLst/>
          </a:prstGeom>
        </p:spPr>
      </p:pic>
      <p:pic>
        <p:nvPicPr>
          <p:cNvPr id="42" name="Picture 41" descr="UnitedLex.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69069" y="5089641"/>
            <a:ext cx="1314797" cy="323064"/>
          </a:xfrm>
          <a:prstGeom prst="rect">
            <a:avLst/>
          </a:prstGeom>
        </p:spPr>
      </p:pic>
      <p:pic>
        <p:nvPicPr>
          <p:cNvPr id="14" name="Picture 13" descr="DST.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163748" y="4550551"/>
            <a:ext cx="704469" cy="634023"/>
          </a:xfrm>
          <a:prstGeom prst="rect">
            <a:avLst/>
          </a:prstGeom>
        </p:spPr>
      </p:pic>
      <p:pic>
        <p:nvPicPr>
          <p:cNvPr id="12" name="Picture 11" descr="Balance Innovations.png"/>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682999" y="4881452"/>
            <a:ext cx="662388" cy="523797"/>
          </a:xfrm>
          <a:prstGeom prst="rect">
            <a:avLst/>
          </a:prstGeom>
        </p:spPr>
      </p:pic>
      <p:pic>
        <p:nvPicPr>
          <p:cNvPr id="16" name="Picture 15" descr="Jack Henry And Associates.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944883" y="1972757"/>
            <a:ext cx="2278005" cy="540213"/>
          </a:xfrm>
          <a:prstGeom prst="rect">
            <a:avLst/>
          </a:prstGeom>
        </p:spPr>
      </p:pic>
      <p:pic>
        <p:nvPicPr>
          <p:cNvPr id="6" name="Picture 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4437219" y="1957097"/>
            <a:ext cx="2218400" cy="534100"/>
          </a:xfrm>
          <a:prstGeom prst="rect">
            <a:avLst/>
          </a:prstGeom>
        </p:spPr>
      </p:pic>
      <p:pic>
        <p:nvPicPr>
          <p:cNvPr id="17" name="Picture 16" descr="2011_Commerce_4C.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3918351" y="4623833"/>
            <a:ext cx="1726884" cy="272809"/>
          </a:xfrm>
          <a:prstGeom prst="rect">
            <a:avLst/>
          </a:prstGeom>
        </p:spPr>
      </p:pic>
      <p:pic>
        <p:nvPicPr>
          <p:cNvPr id="3" name="Picture 2"/>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6932214" y="932265"/>
            <a:ext cx="3303214" cy="803957"/>
          </a:xfrm>
          <a:prstGeom prst="rect">
            <a:avLst/>
          </a:prstGeom>
        </p:spPr>
      </p:pic>
      <p:pic>
        <p:nvPicPr>
          <p:cNvPr id="40" name="Picture 3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649576" y="2442821"/>
            <a:ext cx="2399407" cy="554030"/>
          </a:xfrm>
          <a:prstGeom prst="rect">
            <a:avLst/>
          </a:prstGeom>
        </p:spPr>
      </p:pic>
      <p:pic>
        <p:nvPicPr>
          <p:cNvPr id="41" name="Picture 4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7114714" y="3129376"/>
            <a:ext cx="3019886" cy="668834"/>
          </a:xfrm>
          <a:prstGeom prst="rect">
            <a:avLst/>
          </a:prstGeom>
        </p:spPr>
      </p:pic>
      <p:pic>
        <p:nvPicPr>
          <p:cNvPr id="2" name="Picture 1"/>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814943" y="3060011"/>
            <a:ext cx="1995608" cy="647223"/>
          </a:xfrm>
          <a:prstGeom prst="rect">
            <a:avLst/>
          </a:prstGeom>
        </p:spPr>
      </p:pic>
      <p:sp>
        <p:nvSpPr>
          <p:cNvPr id="4" name="TextBox 3"/>
          <p:cNvSpPr txBox="1"/>
          <p:nvPr/>
        </p:nvSpPr>
        <p:spPr>
          <a:xfrm>
            <a:off x="-1397000" y="431800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902314" y="2556971"/>
            <a:ext cx="2660893" cy="517151"/>
          </a:xfrm>
          <a:prstGeom prst="rect">
            <a:avLst/>
          </a:prstGeom>
        </p:spPr>
      </p:pic>
      <p:pic>
        <p:nvPicPr>
          <p:cNvPr id="19" name="Picture 1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130960" y="2598241"/>
            <a:ext cx="1460961" cy="807535"/>
          </a:xfrm>
          <a:prstGeom prst="rect">
            <a:avLst/>
          </a:prstGeom>
        </p:spPr>
      </p:pic>
      <p:pic>
        <p:nvPicPr>
          <p:cNvPr id="22" name="Picture 21"/>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041248" y="4614023"/>
            <a:ext cx="1182931" cy="434156"/>
          </a:xfrm>
          <a:prstGeom prst="rect">
            <a:avLst/>
          </a:prstGeom>
        </p:spPr>
      </p:pic>
      <p:pic>
        <p:nvPicPr>
          <p:cNvPr id="26" name="Picture 25"/>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411385" y="4502937"/>
            <a:ext cx="972480" cy="455120"/>
          </a:xfrm>
          <a:prstGeom prst="rect">
            <a:avLst/>
          </a:prstGeom>
        </p:spPr>
      </p:pic>
      <p:pic>
        <p:nvPicPr>
          <p:cNvPr id="27" name="Picture 26"/>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5810065" y="4464203"/>
            <a:ext cx="1208945" cy="392355"/>
          </a:xfrm>
          <a:prstGeom prst="rect">
            <a:avLst/>
          </a:prstGeom>
        </p:spPr>
      </p:pic>
      <p:pic>
        <p:nvPicPr>
          <p:cNvPr id="30" name="Picture 29"/>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5590324" y="5490809"/>
            <a:ext cx="1383216" cy="241131"/>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806874" y="4282429"/>
            <a:ext cx="1420897" cy="308891"/>
          </a:xfrm>
          <a:prstGeom prst="rect">
            <a:avLst/>
          </a:prstGeom>
        </p:spPr>
      </p:pic>
      <p:pic>
        <p:nvPicPr>
          <p:cNvPr id="35" name="Picture 34"/>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7276127" y="3925589"/>
            <a:ext cx="1038135" cy="497440"/>
          </a:xfrm>
          <a:prstGeom prst="rect">
            <a:avLst/>
          </a:prstGeom>
        </p:spPr>
      </p:pic>
      <p:pic>
        <p:nvPicPr>
          <p:cNvPr id="36" name="Picture 35"/>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797883" y="5832152"/>
            <a:ext cx="1317088" cy="243846"/>
          </a:xfrm>
          <a:prstGeom prst="rect">
            <a:avLst/>
          </a:prstGeom>
        </p:spPr>
      </p:pic>
      <p:pic>
        <p:nvPicPr>
          <p:cNvPr id="38" name="Picture 37"/>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5750025" y="4961127"/>
            <a:ext cx="1278577" cy="386287"/>
          </a:xfrm>
          <a:prstGeom prst="rect">
            <a:avLst/>
          </a:prstGeom>
        </p:spPr>
      </p:pic>
      <p:pic>
        <p:nvPicPr>
          <p:cNvPr id="43" name="Picture 42"/>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3860968" y="5496449"/>
            <a:ext cx="861350" cy="626437"/>
          </a:xfrm>
          <a:prstGeom prst="rect">
            <a:avLst/>
          </a:prstGeom>
        </p:spPr>
      </p:pic>
      <p:pic>
        <p:nvPicPr>
          <p:cNvPr id="45" name="Picture 44"/>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337734" y="5546820"/>
            <a:ext cx="1176904" cy="476915"/>
          </a:xfrm>
          <a:prstGeom prst="rect">
            <a:avLst/>
          </a:prstGeom>
        </p:spPr>
      </p:pic>
      <p:pic>
        <p:nvPicPr>
          <p:cNvPr id="46" name="Picture 45"/>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4213968" y="4992965"/>
            <a:ext cx="1274844" cy="333460"/>
          </a:xfrm>
          <a:prstGeom prst="rect">
            <a:avLst/>
          </a:prstGeom>
        </p:spPr>
      </p:pic>
      <p:pic>
        <p:nvPicPr>
          <p:cNvPr id="47" name="Picture 46"/>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7084929" y="5492803"/>
            <a:ext cx="1130970" cy="461272"/>
          </a:xfrm>
          <a:prstGeom prst="rect">
            <a:avLst/>
          </a:prstGeom>
        </p:spPr>
      </p:pic>
      <p:pic>
        <p:nvPicPr>
          <p:cNvPr id="9" name="Picture 8"/>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4799560" y="5513369"/>
            <a:ext cx="624987" cy="624987"/>
          </a:xfrm>
          <a:prstGeom prst="rect">
            <a:avLst/>
          </a:prstGeom>
        </p:spPr>
      </p:pic>
      <p:pic>
        <p:nvPicPr>
          <p:cNvPr id="44" name="Picture 43" descr="CMH KC blue white"/>
          <p:cNvPicPr>
            <a:picLocks noChangeAspect="1"/>
          </p:cNvPicPr>
          <p:nvPr/>
        </p:nvPicPr>
        <p:blipFill>
          <a:blip r:embed="rId40" cstate="print"/>
          <a:srcRect/>
          <a:stretch>
            <a:fillRect/>
          </a:stretch>
        </p:blipFill>
        <p:spPr bwMode="auto">
          <a:xfrm>
            <a:off x="1682999" y="6289705"/>
            <a:ext cx="1556818" cy="324337"/>
          </a:xfrm>
          <a:prstGeom prst="rect">
            <a:avLst/>
          </a:prstGeom>
          <a:noFill/>
          <a:ln w="9525">
            <a:noFill/>
            <a:miter lim="800000"/>
            <a:headEnd/>
            <a:tailEnd/>
          </a:ln>
        </p:spPr>
      </p:pic>
      <p:pic>
        <p:nvPicPr>
          <p:cNvPr id="13" name="Picture 12"/>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2542041" y="5339221"/>
            <a:ext cx="1377054" cy="405394"/>
          </a:xfrm>
          <a:prstGeom prst="rect">
            <a:avLst/>
          </a:prstGeom>
        </p:spPr>
      </p:pic>
      <p:pic>
        <p:nvPicPr>
          <p:cNvPr id="18" name="Picture 17"/>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4115645" y="5773295"/>
            <a:ext cx="1863541" cy="1440009"/>
          </a:xfrm>
          <a:prstGeom prst="rect">
            <a:avLst/>
          </a:prstGeom>
        </p:spPr>
      </p:pic>
      <p:pic>
        <p:nvPicPr>
          <p:cNvPr id="20" name="Picture 19"/>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9624712" y="5998076"/>
            <a:ext cx="941923" cy="839643"/>
          </a:xfrm>
          <a:prstGeom prst="rect">
            <a:avLst/>
          </a:prstGeom>
        </p:spPr>
      </p:pic>
      <p:pic>
        <p:nvPicPr>
          <p:cNvPr id="48" name="Picture 47"/>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5631959" y="5809340"/>
            <a:ext cx="553396" cy="558931"/>
          </a:xfrm>
          <a:prstGeom prst="rect">
            <a:avLst/>
          </a:prstGeom>
        </p:spPr>
      </p:pic>
      <p:pic>
        <p:nvPicPr>
          <p:cNvPr id="49" name="Picture 48"/>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7636540" y="6270582"/>
            <a:ext cx="1738527" cy="309287"/>
          </a:xfrm>
          <a:prstGeom prst="rect">
            <a:avLst/>
          </a:prstGeom>
        </p:spPr>
      </p:pic>
      <p:pic>
        <p:nvPicPr>
          <p:cNvPr id="50" name="Picture 49"/>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6276109" y="6061586"/>
            <a:ext cx="1110786" cy="608101"/>
          </a:xfrm>
          <a:prstGeom prst="rect">
            <a:avLst/>
          </a:prstGeom>
        </p:spPr>
      </p:pic>
      <p:pic>
        <p:nvPicPr>
          <p:cNvPr id="51" name="Picture 50"/>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675864" y="633604"/>
            <a:ext cx="2500066" cy="1069364"/>
          </a:xfrm>
          <a:prstGeom prst="rect">
            <a:avLst/>
          </a:prstGeom>
        </p:spPr>
      </p:pic>
      <p:pic>
        <p:nvPicPr>
          <p:cNvPr id="15" name="Picture 14"/>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8139639" y="5270494"/>
            <a:ext cx="1081778" cy="727582"/>
          </a:xfrm>
          <a:prstGeom prst="rect">
            <a:avLst/>
          </a:prstGeom>
        </p:spPr>
      </p:pic>
      <p:sp>
        <p:nvSpPr>
          <p:cNvPr id="52" name="TextBox 51"/>
          <p:cNvSpPr txBox="1"/>
          <p:nvPr/>
        </p:nvSpPr>
        <p:spPr>
          <a:xfrm>
            <a:off x="13563600" y="3924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5314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40.media.tumblr.com/6adb015c05a42f69a2a7243c66bf2f6c/tumblr_njw1vysmVQ1qd479ro1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9657" y="448525"/>
            <a:ext cx="4686428" cy="592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486228" y="2766218"/>
            <a:ext cx="10515600" cy="1325563"/>
          </a:xfrm>
        </p:spPr>
        <p:txBody>
          <a:bodyPr>
            <a:normAutofit/>
          </a:bodyPr>
          <a:lstStyle/>
          <a:p>
            <a:r>
              <a:rPr lang="en-US" sz="4800" cap="small" dirty="0">
                <a:latin typeface="Raleway Medium" panose="020B0603030101060003" pitchFamily="34" charset="0"/>
              </a:rPr>
              <a:t>Motivation 2.1</a:t>
            </a:r>
          </a:p>
        </p:txBody>
      </p:sp>
      <p:sp>
        <p:nvSpPr>
          <p:cNvPr id="9" name="TextBox 8"/>
          <p:cNvSpPr txBox="1"/>
          <p:nvPr/>
        </p:nvSpPr>
        <p:spPr>
          <a:xfrm>
            <a:off x="511628" y="3907115"/>
            <a:ext cx="2678938" cy="461665"/>
          </a:xfrm>
          <a:prstGeom prst="rect">
            <a:avLst/>
          </a:prstGeom>
          <a:noFill/>
        </p:spPr>
        <p:txBody>
          <a:bodyPr wrap="none" rtlCol="0">
            <a:spAutoFit/>
          </a:bodyPr>
          <a:lstStyle/>
          <a:p>
            <a:r>
              <a:rPr lang="en-US" sz="2400" dirty="0">
                <a:solidFill>
                  <a:schemeClr val="accent5">
                    <a:lumMod val="75000"/>
                  </a:schemeClr>
                </a:solidFill>
                <a:latin typeface="Gill Sans MT" panose="020B0502020104020203" pitchFamily="34" charset="0"/>
              </a:rPr>
              <a:t>1950 CE ~ 1970 CE</a:t>
            </a:r>
          </a:p>
        </p:txBody>
      </p:sp>
      <p:pic>
        <p:nvPicPr>
          <p:cNvPr id="5" name="Picture 4"/>
          <p:cNvPicPr>
            <a:picLocks noChangeAspect="1"/>
          </p:cNvPicPr>
          <p:nvPr/>
        </p:nvPicPr>
        <p:blipFill>
          <a:blip r:embed="rId3"/>
          <a:stretch>
            <a:fillRect/>
          </a:stretch>
        </p:blipFill>
        <p:spPr>
          <a:xfrm>
            <a:off x="18935" y="2831585"/>
            <a:ext cx="1638529" cy="1162212"/>
          </a:xfrm>
          <a:prstGeom prst="rect">
            <a:avLst/>
          </a:prstGeom>
        </p:spPr>
      </p:pic>
      <p:sp>
        <p:nvSpPr>
          <p:cNvPr id="6" name="Rectangle 5"/>
          <p:cNvSpPr/>
          <p:nvPr/>
        </p:nvSpPr>
        <p:spPr>
          <a:xfrm>
            <a:off x="9336805" y="6409474"/>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131567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63" presetClass="path" presetSubtype="0" accel="50000" decel="50000" fill="hold" nodeType="withEffect">
                                  <p:stCondLst>
                                    <p:cond delay="0"/>
                                  </p:stCondLst>
                                  <p:childTnLst>
                                    <p:animMotion origin="layout" path="M 1.00677 0.00532 L 1.38778E-17 4.81481E-6 " pathEditMode="relative" rAng="0" ptsTypes="AA">
                                      <p:cBhvr>
                                        <p:cTn id="12" dur="2000" spd="-100000" fill="hold"/>
                                        <p:tgtEl>
                                          <p:spTgt spid="5"/>
                                        </p:tgtEl>
                                        <p:attrNameLst>
                                          <p:attrName>ppt_x</p:attrName>
                                          <p:attrName>ppt_y</p:attrName>
                                        </p:attrNameLst>
                                      </p:cBhvr>
                                      <p:rCtr x="-50339" y="-278"/>
                                    </p:animMotion>
                                  </p:childTnLst>
                                </p:cTn>
                              </p:par>
                              <p:par>
                                <p:cTn id="13" presetID="22" presetClass="entr" presetSubtype="8" fill="hold" nodeType="withEffect">
                                  <p:stCondLst>
                                    <p:cond delay="900"/>
                                  </p:stCondLst>
                                  <p:childTnLst>
                                    <p:set>
                                      <p:cBhvr>
                                        <p:cTn id="14" dur="1" fill="hold">
                                          <p:stCondLst>
                                            <p:cond delay="0"/>
                                          </p:stCondLst>
                                        </p:cTn>
                                        <p:tgtEl>
                                          <p:spTgt spid="4100"/>
                                        </p:tgtEl>
                                        <p:attrNameLst>
                                          <p:attrName>style.visibility</p:attrName>
                                        </p:attrNameLst>
                                      </p:cBhvr>
                                      <p:to>
                                        <p:strVal val="visible"/>
                                      </p:to>
                                    </p:set>
                                    <p:animEffect transition="in" filter="wipe(left)">
                                      <p:cBhvr>
                                        <p:cTn id="1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ecx.images-amazon.com/images/I/41DXGPm97h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534" y="1047750"/>
            <a:ext cx="4543425" cy="476250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359226" y="4421887"/>
            <a:ext cx="4507523" cy="614789"/>
          </a:xfrm>
          <a:prstGeom prst="rightArrow">
            <a:avLst>
              <a:gd name="adj1" fmla="val 66526"/>
              <a:gd name="adj2" fmla="val 50000"/>
            </a:avLst>
          </a:prstGeom>
          <a:solidFill>
            <a:schemeClr val="accent1">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Working Conditions</a:t>
            </a:r>
          </a:p>
        </p:txBody>
      </p:sp>
      <p:sp>
        <p:nvSpPr>
          <p:cNvPr id="10" name="Right Arrow 9"/>
          <p:cNvSpPr/>
          <p:nvPr/>
        </p:nvSpPr>
        <p:spPr>
          <a:xfrm>
            <a:off x="359228" y="5195460"/>
            <a:ext cx="4507523" cy="614790"/>
          </a:xfrm>
          <a:prstGeom prst="rightArrow">
            <a:avLst>
              <a:gd name="adj1" fmla="val 70657"/>
              <a:gd name="adj2" fmla="val 50000"/>
            </a:avLst>
          </a:prstGeom>
          <a:solidFill>
            <a:schemeClr val="accent1">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Pay</a:t>
            </a:r>
          </a:p>
        </p:txBody>
      </p:sp>
      <p:sp>
        <p:nvSpPr>
          <p:cNvPr id="11" name="Right Arrow 10"/>
          <p:cNvSpPr/>
          <p:nvPr/>
        </p:nvSpPr>
        <p:spPr>
          <a:xfrm>
            <a:off x="359225" y="3648316"/>
            <a:ext cx="4507523" cy="614787"/>
          </a:xfrm>
          <a:prstGeom prst="rightArrow">
            <a:avLst>
              <a:gd name="adj1" fmla="val 62394"/>
              <a:gd name="adj2" fmla="val 50000"/>
            </a:avLst>
          </a:prstGeom>
          <a:solidFill>
            <a:schemeClr val="accent1">
              <a:lumMod val="60000"/>
              <a:lumOff val="40000"/>
            </a:schemeClr>
          </a:solid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Job Security</a:t>
            </a:r>
          </a:p>
        </p:txBody>
      </p:sp>
      <p:sp>
        <p:nvSpPr>
          <p:cNvPr id="15" name="Right Arrow 14"/>
          <p:cNvSpPr/>
          <p:nvPr/>
        </p:nvSpPr>
        <p:spPr>
          <a:xfrm>
            <a:off x="2240781" y="1285461"/>
            <a:ext cx="2625967" cy="593836"/>
          </a:xfrm>
          <a:prstGeom prst="rightArrow">
            <a:avLst>
              <a:gd name="adj1" fmla="val 58555"/>
              <a:gd name="adj2" fmla="val 50000"/>
            </a:avLst>
          </a:prstGeom>
          <a:solidFill>
            <a:schemeClr val="accent2">
              <a:lumMod val="60000"/>
              <a:lumOff val="4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Personal Growth</a:t>
            </a:r>
          </a:p>
        </p:txBody>
      </p:sp>
      <p:sp>
        <p:nvSpPr>
          <p:cNvPr id="12" name="Right Arrow 11"/>
          <p:cNvSpPr/>
          <p:nvPr/>
        </p:nvSpPr>
        <p:spPr>
          <a:xfrm>
            <a:off x="2240781" y="2038081"/>
            <a:ext cx="2625967" cy="593836"/>
          </a:xfrm>
          <a:prstGeom prst="rightArrow">
            <a:avLst>
              <a:gd name="adj1" fmla="val 58555"/>
              <a:gd name="adj2" fmla="val 50000"/>
            </a:avLst>
          </a:prstGeom>
          <a:solidFill>
            <a:schemeClr val="accent2">
              <a:lumMod val="60000"/>
              <a:lumOff val="4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Achievement</a:t>
            </a:r>
          </a:p>
        </p:txBody>
      </p:sp>
      <p:sp>
        <p:nvSpPr>
          <p:cNvPr id="16" name="Right Arrow 15"/>
          <p:cNvSpPr/>
          <p:nvPr/>
        </p:nvSpPr>
        <p:spPr>
          <a:xfrm>
            <a:off x="2240780" y="2811654"/>
            <a:ext cx="2625967" cy="593836"/>
          </a:xfrm>
          <a:prstGeom prst="rightArrow">
            <a:avLst>
              <a:gd name="adj1" fmla="val 58555"/>
              <a:gd name="adj2" fmla="val 50000"/>
            </a:avLst>
          </a:prstGeom>
          <a:solidFill>
            <a:schemeClr val="accent2">
              <a:lumMod val="60000"/>
              <a:lumOff val="4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Enjoyment</a:t>
            </a:r>
          </a:p>
        </p:txBody>
      </p:sp>
    </p:spTree>
    <p:extLst>
      <p:ext uri="{BB962C8B-B14F-4D97-AF65-F5344CB8AC3E}">
        <p14:creationId xmlns:p14="http://schemas.microsoft.com/office/powerpoint/2010/main" val="214948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2"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mrjoe.uk/assets/Maslow-hierarchy-1024x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800099"/>
            <a:ext cx="7181850" cy="5334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827645" y="625074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159362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00252" y="1499340"/>
            <a:ext cx="3155302"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Hygiene Factors</a:t>
            </a:r>
          </a:p>
        </p:txBody>
      </p:sp>
      <p:sp>
        <p:nvSpPr>
          <p:cNvPr id="5" name="Rounded Rectangle 4"/>
          <p:cNvSpPr/>
          <p:nvPr/>
        </p:nvSpPr>
        <p:spPr>
          <a:xfrm>
            <a:off x="6134100" y="1499340"/>
            <a:ext cx="2330776" cy="709448"/>
          </a:xfrm>
          <a:prstGeom prst="round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Motivators</a:t>
            </a:r>
          </a:p>
        </p:txBody>
      </p:sp>
      <p:sp>
        <p:nvSpPr>
          <p:cNvPr id="6" name="Content Placeholder 1"/>
          <p:cNvSpPr>
            <a:spLocks noGrp="1"/>
          </p:cNvSpPr>
          <p:nvPr>
            <p:ph idx="1"/>
          </p:nvPr>
        </p:nvSpPr>
        <p:spPr>
          <a:xfrm>
            <a:off x="700252" y="2476803"/>
            <a:ext cx="5257800" cy="2477752"/>
          </a:xfrm>
        </p:spPr>
        <p:txBody>
          <a:bodyPr/>
          <a:lstStyle/>
          <a:p>
            <a:r>
              <a:rPr lang="en-US" sz="3200" dirty="0">
                <a:latin typeface="Gill Sans MT" panose="020B0502020104020203" pitchFamily="34" charset="0"/>
              </a:rPr>
              <a:t>Money</a:t>
            </a:r>
          </a:p>
          <a:p>
            <a:r>
              <a:rPr lang="en-US" sz="3200" dirty="0">
                <a:latin typeface="Gill Sans MT" panose="020B0502020104020203" pitchFamily="34" charset="0"/>
              </a:rPr>
              <a:t>Safety</a:t>
            </a:r>
          </a:p>
          <a:p>
            <a:r>
              <a:rPr lang="en-US" sz="3200" dirty="0">
                <a:latin typeface="Gill Sans MT" panose="020B0502020104020203" pitchFamily="34" charset="0"/>
              </a:rPr>
              <a:t>Job security</a:t>
            </a:r>
          </a:p>
          <a:p>
            <a:r>
              <a:rPr lang="en-US" sz="3200" dirty="0">
                <a:latin typeface="Gill Sans MT" panose="020B0502020104020203" pitchFamily="34" charset="0"/>
              </a:rPr>
              <a:t>Etc.</a:t>
            </a:r>
          </a:p>
        </p:txBody>
      </p:sp>
      <p:sp>
        <p:nvSpPr>
          <p:cNvPr id="7" name="Content Placeholder 1"/>
          <p:cNvSpPr txBox="1">
            <a:spLocks/>
          </p:cNvSpPr>
          <p:nvPr/>
        </p:nvSpPr>
        <p:spPr>
          <a:xfrm>
            <a:off x="6134100" y="2476802"/>
            <a:ext cx="5257800" cy="2477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Gill Sans MT" panose="020B0502020104020203" pitchFamily="34" charset="0"/>
              </a:rPr>
              <a:t>Growth potential</a:t>
            </a:r>
          </a:p>
          <a:p>
            <a:r>
              <a:rPr lang="en-US" sz="3200" dirty="0">
                <a:latin typeface="Gill Sans MT" panose="020B0502020104020203" pitchFamily="34" charset="0"/>
              </a:rPr>
              <a:t>Personal achievement</a:t>
            </a:r>
          </a:p>
          <a:p>
            <a:r>
              <a:rPr lang="en-US" sz="3200" dirty="0">
                <a:latin typeface="Gill Sans MT" panose="020B0502020104020203" pitchFamily="34" charset="0"/>
              </a:rPr>
              <a:t>Recognition</a:t>
            </a:r>
          </a:p>
          <a:p>
            <a:r>
              <a:rPr lang="en-US" sz="3200" dirty="0">
                <a:latin typeface="Gill Sans MT" panose="020B0502020104020203" pitchFamily="34" charset="0"/>
              </a:rPr>
              <a:t>Etc.</a:t>
            </a:r>
          </a:p>
        </p:txBody>
      </p:sp>
    </p:spTree>
    <p:extLst>
      <p:ext uri="{BB962C8B-B14F-4D97-AF65-F5344CB8AC3E}">
        <p14:creationId xmlns:p14="http://schemas.microsoft.com/office/powerpoint/2010/main" val="11599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52391" y="1795914"/>
            <a:ext cx="1579278" cy="461665"/>
          </a:xfrm>
          <a:prstGeom prst="rect">
            <a:avLst/>
          </a:prstGeom>
          <a:noFill/>
        </p:spPr>
        <p:txBody>
          <a:bodyPr wrap="none" rtlCol="0">
            <a:spAutoFit/>
          </a:bodyPr>
          <a:lstStyle/>
          <a:p>
            <a:r>
              <a:rPr lang="en-US" sz="2400" dirty="0">
                <a:latin typeface="Gill Sans MT" panose="020B0502020104020203" pitchFamily="34" charset="0"/>
              </a:rPr>
              <a:t>Circa 1950</a:t>
            </a:r>
          </a:p>
        </p:txBody>
      </p:sp>
      <p:sp>
        <p:nvSpPr>
          <p:cNvPr id="5" name="TextBox 4"/>
          <p:cNvSpPr txBox="1"/>
          <p:nvPr/>
        </p:nvSpPr>
        <p:spPr>
          <a:xfrm>
            <a:off x="5352391" y="2318922"/>
            <a:ext cx="6745868" cy="954107"/>
          </a:xfrm>
          <a:prstGeom prst="rect">
            <a:avLst/>
          </a:prstGeom>
          <a:noFill/>
        </p:spPr>
        <p:txBody>
          <a:bodyPr wrap="square" rtlCol="0">
            <a:spAutoFit/>
          </a:bodyPr>
          <a:lstStyle/>
          <a:p>
            <a:r>
              <a:rPr lang="en-US" sz="2800" dirty="0">
                <a:latin typeface="Gill Sans MT" panose="020B0502020104020203" pitchFamily="34" charset="0"/>
              </a:rPr>
              <a:t>Important Names: Deming, McGregor, Herzberg</a:t>
            </a:r>
          </a:p>
        </p:txBody>
      </p:sp>
      <p:sp>
        <p:nvSpPr>
          <p:cNvPr id="3" name="TextBox 2"/>
          <p:cNvSpPr txBox="1"/>
          <p:nvPr/>
        </p:nvSpPr>
        <p:spPr>
          <a:xfrm>
            <a:off x="5356512" y="870858"/>
            <a:ext cx="7202613" cy="1015663"/>
          </a:xfrm>
          <a:prstGeom prst="rect">
            <a:avLst/>
          </a:prstGeom>
          <a:noFill/>
        </p:spPr>
        <p:txBody>
          <a:bodyPr wrap="none" rtlCol="0">
            <a:spAutoFit/>
          </a:bodyPr>
          <a:lstStyle/>
          <a:p>
            <a:r>
              <a:rPr lang="en-US" sz="3500" dirty="0">
                <a:latin typeface="Raleway Medium" panose="020B0603030101060003" pitchFamily="34" charset="0"/>
              </a:rPr>
              <a:t>System of Profound Knowledge </a:t>
            </a:r>
            <a:br>
              <a:rPr lang="en-US" sz="3500" dirty="0">
                <a:latin typeface="Raleway Medium" panose="020B0603030101060003" pitchFamily="34" charset="0"/>
              </a:rPr>
            </a:br>
            <a:r>
              <a:rPr lang="en-US" sz="2400" dirty="0">
                <a:latin typeface="Raleway Medium" panose="020B0603030101060003" pitchFamily="34" charset="0"/>
              </a:rPr>
              <a:t>(also lots of other names)</a:t>
            </a:r>
            <a:endParaRPr lang="en-US" sz="2000" dirty="0">
              <a:latin typeface="Raleway Medium" panose="020B0603030101060003" pitchFamily="34" charset="0"/>
            </a:endParaRPr>
          </a:p>
        </p:txBody>
      </p:sp>
      <p:sp>
        <p:nvSpPr>
          <p:cNvPr id="2" name="Rectangle 1"/>
          <p:cNvSpPr/>
          <p:nvPr/>
        </p:nvSpPr>
        <p:spPr>
          <a:xfrm>
            <a:off x="5352391" y="3869149"/>
            <a:ext cx="6096000" cy="954107"/>
          </a:xfrm>
          <a:prstGeom prst="rect">
            <a:avLst/>
          </a:prstGeom>
        </p:spPr>
        <p:txBody>
          <a:bodyPr>
            <a:spAutoFit/>
          </a:bodyPr>
          <a:lstStyle/>
          <a:p>
            <a:r>
              <a:rPr lang="en-US" sz="2800" dirty="0">
                <a:latin typeface="Gill Sans MT" panose="020B0502020104020203" pitchFamily="34" charset="0"/>
              </a:rPr>
              <a:t>“If you want people to do a good job, give them a good job to do.”</a:t>
            </a:r>
          </a:p>
        </p:txBody>
      </p:sp>
      <p:sp>
        <p:nvSpPr>
          <p:cNvPr id="7" name="TextBox 6"/>
          <p:cNvSpPr txBox="1"/>
          <p:nvPr/>
        </p:nvSpPr>
        <p:spPr>
          <a:xfrm>
            <a:off x="5352391" y="4955317"/>
            <a:ext cx="2913233" cy="461665"/>
          </a:xfrm>
          <a:prstGeom prst="rect">
            <a:avLst/>
          </a:prstGeom>
          <a:noFill/>
        </p:spPr>
        <p:txBody>
          <a:bodyPr wrap="none" rtlCol="0">
            <a:spAutoFit/>
          </a:bodyPr>
          <a:lstStyle/>
          <a:p>
            <a:r>
              <a:rPr lang="en-US" sz="2400" dirty="0">
                <a:latin typeface="Gill Sans MT" panose="020B0502020104020203" pitchFamily="34" charset="0"/>
              </a:rPr>
              <a:t>-- Frederick Herzberg</a:t>
            </a:r>
          </a:p>
        </p:txBody>
      </p:sp>
      <p:pic>
        <p:nvPicPr>
          <p:cNvPr id="8" name="Picture 2" descr="Edwards W Deming - 94% of all problems are caused by the fact that you s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1" y="1133858"/>
            <a:ext cx="4946426" cy="45902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23" y="5724141"/>
            <a:ext cx="3584541"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 </a:t>
            </a:r>
            <a:r>
              <a:rPr lang="en-US" dirty="0" err="1">
                <a:solidFill>
                  <a:schemeClr val="bg1">
                    <a:lumMod val="50000"/>
                  </a:schemeClr>
                </a:solidFill>
                <a:latin typeface="Gill Sans MT" panose="020B0502020104020203" pitchFamily="34" charset="0"/>
              </a:rPr>
              <a:t>Memegenerator</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306625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All these models suck.</a:t>
            </a:r>
          </a:p>
        </p:txBody>
      </p:sp>
    </p:spTree>
    <p:extLst>
      <p:ext uri="{BB962C8B-B14F-4D97-AF65-F5344CB8AC3E}">
        <p14:creationId xmlns:p14="http://schemas.microsoft.com/office/powerpoint/2010/main" val="835971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Strike One – Edward Deci, 1971</a:t>
            </a:r>
          </a:p>
        </p:txBody>
      </p:sp>
    </p:spTree>
    <p:extLst>
      <p:ext uri="{BB962C8B-B14F-4D97-AF65-F5344CB8AC3E}">
        <p14:creationId xmlns:p14="http://schemas.microsoft.com/office/powerpoint/2010/main" val="135362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807" y="525538"/>
            <a:ext cx="8710385" cy="5806924"/>
          </a:xfrm>
          <a:prstGeom prst="rect">
            <a:avLst/>
          </a:prstGeom>
        </p:spPr>
      </p:pic>
      <p:sp>
        <p:nvSpPr>
          <p:cNvPr id="4" name="Rectangle 3"/>
          <p:cNvSpPr/>
          <p:nvPr/>
        </p:nvSpPr>
        <p:spPr>
          <a:xfrm>
            <a:off x="8591912" y="6332462"/>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4098952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13680" y="1536174"/>
            <a:ext cx="6796091" cy="4401205"/>
          </a:xfrm>
          <a:prstGeom prst="rect">
            <a:avLst/>
          </a:prstGeom>
          <a:noFill/>
        </p:spPr>
        <p:txBody>
          <a:bodyPr wrap="none" rtlCol="0">
            <a:spAutoFit/>
          </a:bodyPr>
          <a:lstStyle/>
          <a:p>
            <a:pPr marL="342900" indent="-342900">
              <a:buFont typeface="+mj-lt"/>
              <a:buAutoNum type="arabicPeriod"/>
            </a:pPr>
            <a:r>
              <a:rPr lang="en-US" sz="2800" dirty="0">
                <a:latin typeface="Gill Sans MT" panose="020B0502020104020203" pitchFamily="34" charset="0"/>
              </a:rPr>
              <a:t>Participants assemble 2 configurations</a:t>
            </a:r>
          </a:p>
          <a:p>
            <a:pPr marL="342900" indent="-342900">
              <a:buFont typeface="+mj-lt"/>
              <a:buAutoNum type="arabicPeriod"/>
            </a:pPr>
            <a:endParaRPr lang="en-US" sz="2800" dirty="0">
              <a:latin typeface="Gill Sans MT" panose="020B0502020104020203" pitchFamily="34" charset="0"/>
            </a:endParaRPr>
          </a:p>
          <a:p>
            <a:pPr marL="342900" indent="-342900">
              <a:buFont typeface="+mj-lt"/>
              <a:buAutoNum type="arabicPeriod"/>
            </a:pPr>
            <a:endParaRPr lang="en-US" sz="2800" dirty="0">
              <a:latin typeface="Gill Sans MT" panose="020B0502020104020203" pitchFamily="34" charset="0"/>
            </a:endParaRPr>
          </a:p>
          <a:p>
            <a:pPr marL="342900" indent="-342900">
              <a:buFont typeface="+mj-lt"/>
              <a:buAutoNum type="arabicPeriod"/>
            </a:pPr>
            <a:r>
              <a:rPr lang="en-US" sz="2800" dirty="0">
                <a:latin typeface="Gill Sans MT" panose="020B0502020104020203" pitchFamily="34" charset="0"/>
              </a:rPr>
              <a:t>Deci leaves to “get a fourth configuration”</a:t>
            </a:r>
            <a:br>
              <a:rPr lang="en-US" sz="2800" dirty="0">
                <a:latin typeface="Gill Sans MT" panose="020B0502020104020203" pitchFamily="34" charset="0"/>
              </a:rPr>
            </a:br>
            <a:br>
              <a:rPr lang="en-US" sz="2800" dirty="0">
                <a:latin typeface="Gill Sans MT" panose="020B0502020104020203" pitchFamily="34" charset="0"/>
              </a:rPr>
            </a:br>
            <a:endParaRPr lang="en-US" sz="2800" dirty="0">
              <a:latin typeface="Gill Sans MT" panose="020B0502020104020203" pitchFamily="34" charset="0"/>
            </a:endParaRPr>
          </a:p>
          <a:p>
            <a:pPr marL="342900" indent="-342900">
              <a:buFont typeface="+mj-lt"/>
              <a:buAutoNum type="arabicPeriod"/>
            </a:pPr>
            <a:r>
              <a:rPr lang="en-US" sz="2800" dirty="0">
                <a:latin typeface="Gill Sans MT" panose="020B0502020104020203" pitchFamily="34" charset="0"/>
              </a:rPr>
              <a:t>Secretly watches participants for 8 minutes</a:t>
            </a:r>
          </a:p>
          <a:p>
            <a:pPr marL="342900" indent="-342900">
              <a:buFont typeface="+mj-lt"/>
              <a:buAutoNum type="arabicPeriod"/>
            </a:pPr>
            <a:endParaRPr lang="en-US" sz="2800" dirty="0">
              <a:latin typeface="Gill Sans MT" panose="020B0502020104020203" pitchFamily="34" charset="0"/>
            </a:endParaRPr>
          </a:p>
          <a:p>
            <a:endParaRPr lang="en-US" sz="2800" dirty="0">
              <a:latin typeface="Gill Sans MT" panose="020B0502020104020203" pitchFamily="34" charset="0"/>
            </a:endParaRPr>
          </a:p>
          <a:p>
            <a:r>
              <a:rPr lang="en-US" sz="2800" dirty="0">
                <a:latin typeface="Gill Sans MT" panose="020B0502020104020203" pitchFamily="34" charset="0"/>
              </a:rPr>
              <a:t>What do they do?</a:t>
            </a:r>
          </a:p>
        </p:txBody>
      </p:sp>
      <p:graphicFrame>
        <p:nvGraphicFramePr>
          <p:cNvPr id="8" name="Table 7"/>
          <p:cNvGraphicFramePr>
            <a:graphicFrameLocks noGrp="1"/>
          </p:cNvGraphicFramePr>
          <p:nvPr>
            <p:extLst>
              <p:ext uri="{D42A27DB-BD31-4B8C-83A1-F6EECF244321}">
                <p14:modId xmlns:p14="http://schemas.microsoft.com/office/powerpoint/2010/main" val="3277115817"/>
              </p:ext>
            </p:extLst>
          </p:nvPr>
        </p:nvGraphicFramePr>
        <p:xfrm>
          <a:off x="283029" y="2689860"/>
          <a:ext cx="4746172" cy="2237740"/>
        </p:xfrm>
        <a:graphic>
          <a:graphicData uri="http://schemas.openxmlformats.org/drawingml/2006/table">
            <a:tbl>
              <a:tblPr firstRow="1" bandRow="1">
                <a:tableStyleId>{EB344D84-9AFB-497E-A393-DC336BA19D2E}</a:tableStyleId>
              </a:tblPr>
              <a:tblGrid>
                <a:gridCol w="1230650">
                  <a:extLst>
                    <a:ext uri="{9D8B030D-6E8A-4147-A177-3AD203B41FA5}">
                      <a16:colId xmlns:a16="http://schemas.microsoft.com/office/drawing/2014/main" val="20000"/>
                    </a:ext>
                  </a:extLst>
                </a:gridCol>
                <a:gridCol w="1677288">
                  <a:extLst>
                    <a:ext uri="{9D8B030D-6E8A-4147-A177-3AD203B41FA5}">
                      <a16:colId xmlns:a16="http://schemas.microsoft.com/office/drawing/2014/main" val="20001"/>
                    </a:ext>
                  </a:extLst>
                </a:gridCol>
                <a:gridCol w="1838234">
                  <a:extLst>
                    <a:ext uri="{9D8B030D-6E8A-4147-A177-3AD203B41FA5}">
                      <a16:colId xmlns:a16="http://schemas.microsoft.com/office/drawing/2014/main" val="20002"/>
                    </a:ext>
                  </a:extLst>
                </a:gridCol>
              </a:tblGrid>
              <a:tr h="559435">
                <a:tc>
                  <a:txBody>
                    <a:bodyPr/>
                    <a:lstStyle/>
                    <a:p>
                      <a:endParaRPr lang="en-US" sz="2400" dirty="0">
                        <a:latin typeface="Gill Sans MT" panose="020B0502020104020203" pitchFamily="34" charset="0"/>
                      </a:endParaRPr>
                    </a:p>
                  </a:txBody>
                  <a:tcPr/>
                </a:tc>
                <a:tc>
                  <a:txBody>
                    <a:bodyPr/>
                    <a:lstStyle/>
                    <a:p>
                      <a:r>
                        <a:rPr lang="en-US" sz="2400" dirty="0">
                          <a:latin typeface="Gill Sans MT" panose="020B0502020104020203" pitchFamily="34" charset="0"/>
                        </a:rPr>
                        <a:t>Test</a:t>
                      </a:r>
                    </a:p>
                  </a:txBody>
                  <a:tcPr/>
                </a:tc>
                <a:tc>
                  <a:txBody>
                    <a:bodyPr/>
                    <a:lstStyle/>
                    <a:p>
                      <a:r>
                        <a:rPr lang="en-US" sz="2400" dirty="0">
                          <a:latin typeface="Gill Sans MT" panose="020B0502020104020203" pitchFamily="34" charset="0"/>
                        </a:rPr>
                        <a:t>Control</a:t>
                      </a:r>
                    </a:p>
                  </a:txBody>
                  <a:tcPr/>
                </a:tc>
                <a:extLst>
                  <a:ext uri="{0D108BD9-81ED-4DB2-BD59-A6C34878D82A}">
                    <a16:rowId xmlns:a16="http://schemas.microsoft.com/office/drawing/2014/main" val="10000"/>
                  </a:ext>
                </a:extLst>
              </a:tr>
              <a:tr h="559435">
                <a:tc>
                  <a:txBody>
                    <a:bodyPr/>
                    <a:lstStyle/>
                    <a:p>
                      <a:r>
                        <a:rPr lang="en-US" sz="2400" dirty="0">
                          <a:latin typeface="Gill Sans MT" panose="020B0502020104020203" pitchFamily="34" charset="0"/>
                        </a:rPr>
                        <a:t>Day 1</a:t>
                      </a:r>
                    </a:p>
                  </a:txBody>
                  <a:tcPr/>
                </a:tc>
                <a:tc>
                  <a:txBody>
                    <a:bodyPr/>
                    <a:lstStyle/>
                    <a:p>
                      <a:r>
                        <a:rPr lang="en-US" sz="2400" dirty="0">
                          <a:latin typeface="Gill Sans MT" panose="020B0502020104020203" pitchFamily="34" charset="0"/>
                        </a:rPr>
                        <a:t>No reward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No reward</a:t>
                      </a:r>
                    </a:p>
                  </a:txBody>
                  <a:tcPr/>
                </a:tc>
                <a:extLst>
                  <a:ext uri="{0D108BD9-81ED-4DB2-BD59-A6C34878D82A}">
                    <a16:rowId xmlns:a16="http://schemas.microsoft.com/office/drawing/2014/main" val="10001"/>
                  </a:ext>
                </a:extLst>
              </a:tr>
              <a:tr h="559435">
                <a:tc>
                  <a:txBody>
                    <a:bodyPr/>
                    <a:lstStyle/>
                    <a:p>
                      <a:r>
                        <a:rPr lang="en-US" sz="2400" dirty="0">
                          <a:latin typeface="Gill Sans MT" panose="020B0502020104020203" pitchFamily="34" charset="0"/>
                        </a:rPr>
                        <a:t>Day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Reward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No reward</a:t>
                      </a:r>
                    </a:p>
                  </a:txBody>
                  <a:tcPr/>
                </a:tc>
                <a:extLst>
                  <a:ext uri="{0D108BD9-81ED-4DB2-BD59-A6C34878D82A}">
                    <a16:rowId xmlns:a16="http://schemas.microsoft.com/office/drawing/2014/main" val="10002"/>
                  </a:ext>
                </a:extLst>
              </a:tr>
              <a:tr h="559435">
                <a:tc>
                  <a:txBody>
                    <a:bodyPr/>
                    <a:lstStyle/>
                    <a:p>
                      <a:r>
                        <a:rPr lang="en-US" sz="2400" dirty="0">
                          <a:latin typeface="Gill Sans MT" panose="020B0502020104020203" pitchFamily="34" charset="0"/>
                        </a:rPr>
                        <a:t>Day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No reward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No reward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014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ext uri="{D42A27DB-BD31-4B8C-83A1-F6EECF244321}">
                <p14:modId xmlns:p14="http://schemas.microsoft.com/office/powerpoint/2010/main" val="3069803069"/>
              </p:ext>
            </p:extLst>
          </p:nvPr>
        </p:nvGraphicFramePr>
        <p:xfrm>
          <a:off x="838200" y="365125"/>
          <a:ext cx="10515600" cy="5811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721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Chart bld="series" animBg="0"/>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0497"/>
            <a:ext cx="12192000" cy="1325563"/>
          </a:xfrm>
        </p:spPr>
        <p:txBody>
          <a:bodyPr/>
          <a:lstStyle/>
          <a:p>
            <a:pPr algn="ctr"/>
            <a:r>
              <a:rPr lang="en-US" sz="6000" cap="small" dirty="0">
                <a:latin typeface="Raleway Medium" panose="020B0603030101060003" pitchFamily="34" charset="0"/>
              </a:rPr>
              <a:t>Disclaimer</a:t>
            </a:r>
            <a:endParaRPr lang="en-US" cap="small" dirty="0">
              <a:latin typeface="Raleway Medium" panose="020B0603030101060003" pitchFamily="34" charset="0"/>
            </a:endParaRPr>
          </a:p>
        </p:txBody>
      </p:sp>
    </p:spTree>
    <p:extLst>
      <p:ext uri="{BB962C8B-B14F-4D97-AF65-F5344CB8AC3E}">
        <p14:creationId xmlns:p14="http://schemas.microsoft.com/office/powerpoint/2010/main" val="42830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Strike Two – </a:t>
            </a:r>
            <a:r>
              <a:rPr lang="en-US" sz="5400" cap="small" dirty="0" err="1">
                <a:latin typeface="Raleway Medium" panose="020B0603030101060003" pitchFamily="34" charset="0"/>
              </a:rPr>
              <a:t>Lepper</a:t>
            </a:r>
            <a:r>
              <a:rPr lang="en-US" sz="5400" cap="small" dirty="0">
                <a:latin typeface="Raleway Medium" panose="020B0603030101060003" pitchFamily="34" charset="0"/>
              </a:rPr>
              <a:t> and Greene, 1973</a:t>
            </a:r>
          </a:p>
        </p:txBody>
      </p:sp>
    </p:spTree>
    <p:extLst>
      <p:ext uri="{BB962C8B-B14F-4D97-AF65-F5344CB8AC3E}">
        <p14:creationId xmlns:p14="http://schemas.microsoft.com/office/powerpoint/2010/main" val="859767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88" y="2437827"/>
            <a:ext cx="2973519" cy="19823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186" y="369655"/>
            <a:ext cx="2877534" cy="12833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33" y="4567177"/>
            <a:ext cx="1310640" cy="21640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345" y="2633854"/>
            <a:ext cx="2877534" cy="12833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356" y="2193504"/>
            <a:ext cx="1310640" cy="21640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909" y="5007527"/>
            <a:ext cx="2877534" cy="1283380"/>
          </a:xfrm>
          <a:prstGeom prst="rect">
            <a:avLst/>
          </a:prstGeom>
        </p:spPr>
      </p:pic>
      <p:sp>
        <p:nvSpPr>
          <p:cNvPr id="3" name="Right Arrow 2"/>
          <p:cNvSpPr/>
          <p:nvPr/>
        </p:nvSpPr>
        <p:spPr>
          <a:xfrm rot="1162967">
            <a:off x="3309151" y="4792122"/>
            <a:ext cx="1456772" cy="592454"/>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622300">
            <a:off x="3326381" y="1194561"/>
            <a:ext cx="848776" cy="592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308793" y="2979317"/>
            <a:ext cx="832376" cy="592454"/>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407765" y="2979317"/>
            <a:ext cx="2292415" cy="592454"/>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624319" y="5352990"/>
            <a:ext cx="2293438" cy="592454"/>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Two weeks later…</a:t>
            </a:r>
          </a:p>
        </p:txBody>
      </p:sp>
    </p:spTree>
    <p:extLst>
      <p:ext uri="{BB962C8B-B14F-4D97-AF65-F5344CB8AC3E}">
        <p14:creationId xmlns:p14="http://schemas.microsoft.com/office/powerpoint/2010/main" val="421071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914423593"/>
              </p:ext>
            </p:extLst>
          </p:nvPr>
        </p:nvGraphicFramePr>
        <p:xfrm>
          <a:off x="838200" y="365125"/>
          <a:ext cx="10515600" cy="5811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35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Strike Three – Glucksberg, 1964</a:t>
            </a:r>
          </a:p>
        </p:txBody>
      </p:sp>
    </p:spTree>
    <p:extLst>
      <p:ext uri="{BB962C8B-B14F-4D97-AF65-F5344CB8AC3E}">
        <p14:creationId xmlns:p14="http://schemas.microsoft.com/office/powerpoint/2010/main" val="3444575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35" y="410160"/>
            <a:ext cx="4076190" cy="41142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988" y="397462"/>
            <a:ext cx="4012698" cy="4126984"/>
          </a:xfrm>
          <a:prstGeom prst="rect">
            <a:avLst/>
          </a:prstGeom>
        </p:spPr>
      </p:pic>
      <p:sp>
        <p:nvSpPr>
          <p:cNvPr id="4" name="TextBox 3"/>
          <p:cNvSpPr txBox="1"/>
          <p:nvPr/>
        </p:nvSpPr>
        <p:spPr>
          <a:xfrm>
            <a:off x="1341774" y="5108028"/>
            <a:ext cx="10889456" cy="1569660"/>
          </a:xfrm>
          <a:prstGeom prst="rect">
            <a:avLst/>
          </a:prstGeom>
          <a:noFill/>
        </p:spPr>
        <p:txBody>
          <a:bodyPr wrap="none" rtlCol="0">
            <a:spAutoFit/>
          </a:bodyPr>
          <a:lstStyle/>
          <a:p>
            <a:r>
              <a:rPr lang="en-US" sz="3200" dirty="0">
                <a:latin typeface="Gill Sans MT" panose="020B0502020104020203" pitchFamily="34" charset="0"/>
              </a:rPr>
              <a:t>Control Group	– No reward</a:t>
            </a:r>
          </a:p>
          <a:p>
            <a:endParaRPr lang="en-US" sz="3200" dirty="0">
              <a:latin typeface="Gill Sans MT" panose="020B0502020104020203" pitchFamily="34" charset="0"/>
            </a:endParaRPr>
          </a:p>
          <a:p>
            <a:r>
              <a:rPr lang="en-US" sz="3200" dirty="0">
                <a:latin typeface="Gill Sans MT" panose="020B0502020104020203" pitchFamily="34" charset="0"/>
              </a:rPr>
              <a:t>Test Group	– $20.00 for the best time, $5 for the top 25%</a:t>
            </a:r>
          </a:p>
        </p:txBody>
      </p:sp>
      <p:sp>
        <p:nvSpPr>
          <p:cNvPr id="5" name="Rectangle 4"/>
          <p:cNvSpPr/>
          <p:nvPr/>
        </p:nvSpPr>
        <p:spPr>
          <a:xfrm>
            <a:off x="10310046" y="0"/>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10348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92038780"/>
              </p:ext>
            </p:extLst>
          </p:nvPr>
        </p:nvGraphicFramePr>
        <p:xfrm>
          <a:off x="838200" y="365125"/>
          <a:ext cx="10515600" cy="5811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76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2506"/>
            <a:ext cx="12192000" cy="1325563"/>
          </a:xfrm>
        </p:spPr>
        <p:txBody>
          <a:bodyPr>
            <a:normAutofit/>
          </a:bodyPr>
          <a:lstStyle/>
          <a:p>
            <a:r>
              <a:rPr lang="en-US" sz="5400" cap="small" dirty="0">
                <a:latin typeface="Raleway Medium" panose="020B0603030101060003" pitchFamily="34" charset="0"/>
              </a:rPr>
              <a:t>Humans aren’t just irrational…</a:t>
            </a:r>
          </a:p>
        </p:txBody>
      </p:sp>
      <p:sp>
        <p:nvSpPr>
          <p:cNvPr id="3" name="Title 1"/>
          <p:cNvSpPr txBox="1">
            <a:spLocks/>
          </p:cNvSpPr>
          <p:nvPr/>
        </p:nvSpPr>
        <p:spPr>
          <a:xfrm>
            <a:off x="0" y="4409350"/>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cap="small" dirty="0">
                <a:latin typeface="Raleway Medium" panose="020B0603030101060003" pitchFamily="34" charset="0"/>
              </a:rPr>
              <a:t>We’re </a:t>
            </a:r>
            <a:r>
              <a:rPr lang="en-US" sz="5400" i="1" cap="small" dirty="0">
                <a:latin typeface="Raleway Medium" panose="020B0603030101060003" pitchFamily="34" charset="0"/>
              </a:rPr>
              <a:t>predictably </a:t>
            </a:r>
            <a:r>
              <a:rPr lang="en-US" sz="5400" cap="small" dirty="0">
                <a:latin typeface="Raleway Medium" panose="020B0603030101060003" pitchFamily="34" charset="0"/>
              </a:rPr>
              <a:t>irrational.</a:t>
            </a:r>
          </a:p>
        </p:txBody>
      </p:sp>
    </p:spTree>
    <p:extLst>
      <p:ext uri="{BB962C8B-B14F-4D97-AF65-F5344CB8AC3E}">
        <p14:creationId xmlns:p14="http://schemas.microsoft.com/office/powerpoint/2010/main" val="3941778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Glucksberg, Take Two</a:t>
            </a:r>
          </a:p>
        </p:txBody>
      </p:sp>
    </p:spTree>
    <p:extLst>
      <p:ext uri="{BB962C8B-B14F-4D97-AF65-F5344CB8AC3E}">
        <p14:creationId xmlns:p14="http://schemas.microsoft.com/office/powerpoint/2010/main" val="98953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9035" y="410160"/>
            <a:ext cx="4199336" cy="41142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988" y="397462"/>
            <a:ext cx="4012698" cy="4126984"/>
          </a:xfrm>
          <a:prstGeom prst="rect">
            <a:avLst/>
          </a:prstGeom>
        </p:spPr>
      </p:pic>
      <p:sp>
        <p:nvSpPr>
          <p:cNvPr id="6" name="TextBox 5"/>
          <p:cNvSpPr txBox="1"/>
          <p:nvPr/>
        </p:nvSpPr>
        <p:spPr>
          <a:xfrm>
            <a:off x="1341774" y="5108028"/>
            <a:ext cx="10889456" cy="1569660"/>
          </a:xfrm>
          <a:prstGeom prst="rect">
            <a:avLst/>
          </a:prstGeom>
          <a:noFill/>
        </p:spPr>
        <p:txBody>
          <a:bodyPr wrap="none" rtlCol="0">
            <a:spAutoFit/>
          </a:bodyPr>
          <a:lstStyle/>
          <a:p>
            <a:r>
              <a:rPr lang="en-US" sz="3200" dirty="0">
                <a:latin typeface="Gill Sans MT" panose="020B0502020104020203" pitchFamily="34" charset="0"/>
              </a:rPr>
              <a:t>Control Group	– No reward</a:t>
            </a:r>
          </a:p>
          <a:p>
            <a:endParaRPr lang="en-US" sz="3200" dirty="0">
              <a:latin typeface="Gill Sans MT" panose="020B0502020104020203" pitchFamily="34" charset="0"/>
            </a:endParaRPr>
          </a:p>
          <a:p>
            <a:r>
              <a:rPr lang="en-US" sz="3200" dirty="0">
                <a:latin typeface="Gill Sans MT" panose="020B0502020104020203" pitchFamily="34" charset="0"/>
              </a:rPr>
              <a:t>Test Group	– $20.00 for the best time, $5 for the top 25%</a:t>
            </a:r>
          </a:p>
        </p:txBody>
      </p:sp>
      <p:sp>
        <p:nvSpPr>
          <p:cNvPr id="7" name="Rectangle 6"/>
          <p:cNvSpPr/>
          <p:nvPr/>
        </p:nvSpPr>
        <p:spPr>
          <a:xfrm>
            <a:off x="10310046" y="0"/>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36628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4543"/>
            <a:ext cx="10841736" cy="6342017"/>
          </a:xfrm>
        </p:spPr>
        <p:txBody>
          <a:bodyPr>
            <a:normAutofit fontScale="85000" lnSpcReduction="20000"/>
          </a:bodyPr>
          <a:lstStyle/>
          <a:p>
            <a:pPr marL="0" indent="0">
              <a:lnSpc>
                <a:spcPct val="120000"/>
              </a:lnSpc>
              <a:buNone/>
            </a:pPr>
            <a:r>
              <a:rPr lang="en-US" dirty="0">
                <a:latin typeface="Gill Sans MT" panose="020B0502020104020203" pitchFamily="34" charset="0"/>
              </a:rPr>
              <a:t>Topics in this presentation will involve large-scale, sweeping, and disruptive policies and methodologies including but not limited to: compensation, benefits, time tracking, bonuses, flex time, team composition, management structure, hiring, firing, reviews, incentives, tasking, policies, and culture.</a:t>
            </a:r>
          </a:p>
          <a:p>
            <a:pPr marL="0" indent="0">
              <a:lnSpc>
                <a:spcPct val="120000"/>
              </a:lnSpc>
              <a:buNone/>
            </a:pPr>
            <a:r>
              <a:rPr lang="en-US" dirty="0">
                <a:latin typeface="Gill Sans MT" panose="020B0502020104020203" pitchFamily="34" charset="0"/>
              </a:rPr>
              <a:t>Detailed discussion and potentially positive commentary by the presenter about any of these topics beyond the scope of single developers or an immediate project team should not necessarily be taken as suggestion of, agitation for, recommendation for, or demand for the initiation of these policies in the context of your larger team structure or your company as a whole (though the presenter might be happy to have those conversations later).</a:t>
            </a:r>
          </a:p>
          <a:p>
            <a:pPr marL="0" indent="0">
              <a:lnSpc>
                <a:spcPct val="120000"/>
              </a:lnSpc>
              <a:buNone/>
            </a:pPr>
            <a:r>
              <a:rPr lang="en-US" sz="2100" dirty="0">
                <a:latin typeface="Gill Sans MT" panose="020B0502020104020203" pitchFamily="34" charset="0"/>
              </a:rPr>
              <a:t>Void where prohibited. No purchase necessary. Offer valid only in the continental United States and Canada. Burn after reading. No representation or warranty, express or implied, with respect to the completeness, accuracy, fitness for a particular purpose, or utility of these materials or any information or opinion contained herein. Actual mileage may vary. Prices slightly higher west of the Mississippi. All models over 18 years of age. No animals were harmed during the production of this product. Any resemblance to actual people, living or dead, or events, past, present or future, is purely coincidental. Some names have been changed to protect the innocent. This product is meant for educational purposes only. Some assembly required. Batteries not included. Package sold by weight, not volume. Contents may settle during shipment. No user-serviceable parts inside. Use only as directed.</a:t>
            </a:r>
          </a:p>
        </p:txBody>
      </p:sp>
    </p:spTree>
    <p:extLst>
      <p:ext uri="{BB962C8B-B14F-4D97-AF65-F5344CB8AC3E}">
        <p14:creationId xmlns:p14="http://schemas.microsoft.com/office/powerpoint/2010/main" val="170330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721584396"/>
              </p:ext>
            </p:extLst>
          </p:nvPr>
        </p:nvGraphicFramePr>
        <p:xfrm>
          <a:off x="838200" y="365125"/>
          <a:ext cx="10515600" cy="5811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075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923" y="1897440"/>
            <a:ext cx="7446077" cy="1569660"/>
          </a:xfrm>
          <a:prstGeom prst="rect">
            <a:avLst/>
          </a:prstGeom>
          <a:noFill/>
        </p:spPr>
        <p:txBody>
          <a:bodyPr wrap="none" rtlCol="0">
            <a:spAutoFit/>
          </a:bodyPr>
          <a:lstStyle/>
          <a:p>
            <a:r>
              <a:rPr lang="en-US" sz="4800" dirty="0">
                <a:latin typeface="Gill Sans MT" panose="020B0502020104020203" pitchFamily="34" charset="0"/>
              </a:rPr>
              <a:t>“…all models are wrong, </a:t>
            </a:r>
          </a:p>
          <a:p>
            <a:r>
              <a:rPr lang="en-US" sz="4800" dirty="0">
                <a:latin typeface="Gill Sans MT" panose="020B0502020104020203" pitchFamily="34" charset="0"/>
              </a:rPr>
              <a:t>		but some are useful.” </a:t>
            </a:r>
          </a:p>
        </p:txBody>
      </p:sp>
      <p:sp>
        <p:nvSpPr>
          <p:cNvPr id="6" name="TextBox 5"/>
          <p:cNvSpPr txBox="1"/>
          <p:nvPr/>
        </p:nvSpPr>
        <p:spPr>
          <a:xfrm>
            <a:off x="6612498" y="3615898"/>
            <a:ext cx="5317674" cy="1569660"/>
          </a:xfrm>
          <a:prstGeom prst="rect">
            <a:avLst/>
          </a:prstGeom>
          <a:noFill/>
        </p:spPr>
        <p:txBody>
          <a:bodyPr wrap="none" rtlCol="0">
            <a:spAutoFit/>
          </a:bodyPr>
          <a:lstStyle/>
          <a:p>
            <a:r>
              <a:rPr lang="en-US" sz="3200" dirty="0">
                <a:latin typeface="Gill Sans MT" panose="020B0502020104020203" pitchFamily="34" charset="0"/>
              </a:rPr>
              <a:t>– George E.P. Box, </a:t>
            </a:r>
          </a:p>
          <a:p>
            <a:r>
              <a:rPr lang="en-US" sz="3200" dirty="0">
                <a:latin typeface="Gill Sans MT" panose="020B0502020104020203" pitchFamily="34" charset="0"/>
              </a:rPr>
              <a:t>“Robustness in the strategy of </a:t>
            </a:r>
          </a:p>
          <a:p>
            <a:r>
              <a:rPr lang="en-US" sz="3200" dirty="0">
                <a:latin typeface="Gill Sans MT" panose="020B0502020104020203" pitchFamily="34" charset="0"/>
              </a:rPr>
              <a:t>scientific model building”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76280"/>
            <a:ext cx="4373880" cy="4581639"/>
          </a:xfrm>
          <a:prstGeom prst="rect">
            <a:avLst/>
          </a:prstGeom>
        </p:spPr>
      </p:pic>
      <p:sp>
        <p:nvSpPr>
          <p:cNvPr id="5" name="Rectangle 4"/>
          <p:cNvSpPr/>
          <p:nvPr/>
        </p:nvSpPr>
        <p:spPr>
          <a:xfrm>
            <a:off x="2743200" y="586974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4285412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51" y="3171462"/>
            <a:ext cx="3534509" cy="2519363"/>
          </a:xfrm>
        </p:spPr>
        <p:txBody>
          <a:bodyPr>
            <a:normAutofit fontScale="92500" lnSpcReduction="10000"/>
          </a:bodyPr>
          <a:lstStyle/>
          <a:p>
            <a:r>
              <a:rPr lang="en-US" sz="3200" dirty="0">
                <a:latin typeface="Gill Sans MT" panose="020B0502020104020203" pitchFamily="34" charset="0"/>
              </a:rPr>
              <a:t>Structured</a:t>
            </a:r>
          </a:p>
          <a:p>
            <a:r>
              <a:rPr lang="en-US" sz="3200" dirty="0">
                <a:latin typeface="Gill Sans MT" panose="020B0502020104020203" pitchFamily="34" charset="0"/>
              </a:rPr>
              <a:t>Constrained</a:t>
            </a:r>
          </a:p>
          <a:p>
            <a:r>
              <a:rPr lang="en-US" sz="3200" dirty="0">
                <a:latin typeface="Gill Sans MT" panose="020B0502020104020203" pitchFamily="34" charset="0"/>
              </a:rPr>
              <a:t>Repetitive</a:t>
            </a:r>
          </a:p>
          <a:p>
            <a:r>
              <a:rPr lang="en-US" sz="3200" dirty="0">
                <a:latin typeface="Gill Sans MT" panose="020B0502020104020203" pitchFamily="34" charset="0"/>
              </a:rPr>
              <a:t>Designed</a:t>
            </a:r>
          </a:p>
          <a:p>
            <a:r>
              <a:rPr lang="en-US" sz="3200" dirty="0">
                <a:latin typeface="Gill Sans MT" panose="020B0502020104020203" pitchFamily="34" charset="0"/>
              </a:rPr>
              <a:t>“Solvable” </a:t>
            </a:r>
          </a:p>
          <a:p>
            <a:endParaRPr lang="en-US" sz="3200" dirty="0">
              <a:latin typeface="Gill Sans MT" panose="020B0502020104020203" pitchFamily="34" charset="0"/>
            </a:endParaRPr>
          </a:p>
          <a:p>
            <a:endParaRPr lang="en-US" sz="3200" dirty="0">
              <a:latin typeface="Gill Sans MT" panose="020B0502020104020203" pitchFamily="34" charset="0"/>
            </a:endParaRPr>
          </a:p>
        </p:txBody>
      </p:sp>
      <p:sp>
        <p:nvSpPr>
          <p:cNvPr id="4" name="Rounded Rectangle 3"/>
          <p:cNvSpPr/>
          <p:nvPr/>
        </p:nvSpPr>
        <p:spPr>
          <a:xfrm>
            <a:off x="5084884" y="1204551"/>
            <a:ext cx="2022232" cy="595312"/>
          </a:xfrm>
          <a:prstGeom prst="round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MT" panose="020B0502020104020203" pitchFamily="34" charset="0"/>
              </a:rPr>
              <a:t>Tasks</a:t>
            </a:r>
          </a:p>
        </p:txBody>
      </p:sp>
      <p:sp>
        <p:nvSpPr>
          <p:cNvPr id="6" name="Rounded Rectangle 5"/>
          <p:cNvSpPr/>
          <p:nvPr/>
        </p:nvSpPr>
        <p:spPr>
          <a:xfrm>
            <a:off x="2110151" y="2278494"/>
            <a:ext cx="2479433" cy="595312"/>
          </a:xfrm>
          <a:prstGeom prst="roundRect">
            <a:avLst/>
          </a:prstGeom>
          <a:solidFill>
            <a:schemeClr val="accent6">
              <a:lumMod val="40000"/>
              <a:lumOff val="6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tx1"/>
                </a:solidFill>
                <a:latin typeface="Gill Sans MT" panose="020B0502020104020203" pitchFamily="34" charset="0"/>
              </a:rPr>
              <a:t>Algorithmic</a:t>
            </a:r>
          </a:p>
        </p:txBody>
      </p:sp>
      <p:sp>
        <p:nvSpPr>
          <p:cNvPr id="7" name="Rounded Rectangle 6"/>
          <p:cNvSpPr/>
          <p:nvPr/>
        </p:nvSpPr>
        <p:spPr>
          <a:xfrm>
            <a:off x="7602416" y="2278494"/>
            <a:ext cx="2479433" cy="595312"/>
          </a:xfrm>
          <a:prstGeom prst="roundRect">
            <a:avLst/>
          </a:prstGeom>
          <a:solidFill>
            <a:schemeClr val="accent2">
              <a:lumMod val="40000"/>
              <a:lumOff val="60000"/>
            </a:schemeClr>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tx1"/>
                </a:solidFill>
                <a:latin typeface="Gill Sans MT" panose="020B0502020104020203" pitchFamily="34" charset="0"/>
              </a:rPr>
              <a:t>Heuristic</a:t>
            </a:r>
          </a:p>
        </p:txBody>
      </p:sp>
      <p:sp>
        <p:nvSpPr>
          <p:cNvPr id="8" name="Content Placeholder 2"/>
          <p:cNvSpPr txBox="1">
            <a:spLocks/>
          </p:cNvSpPr>
          <p:nvPr/>
        </p:nvSpPr>
        <p:spPr>
          <a:xfrm>
            <a:off x="7602416" y="3171461"/>
            <a:ext cx="3534509" cy="25193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Gill Sans MT" panose="020B0502020104020203" pitchFamily="34" charset="0"/>
              </a:rPr>
              <a:t>Unstructured</a:t>
            </a:r>
          </a:p>
          <a:p>
            <a:r>
              <a:rPr lang="en-US" sz="3200" dirty="0">
                <a:latin typeface="Gill Sans MT" panose="020B0502020104020203" pitchFamily="34" charset="0"/>
              </a:rPr>
              <a:t>Open-ended</a:t>
            </a:r>
          </a:p>
          <a:p>
            <a:r>
              <a:rPr lang="en-US" sz="3200" dirty="0">
                <a:latin typeface="Gill Sans MT" panose="020B0502020104020203" pitchFamily="34" charset="0"/>
              </a:rPr>
              <a:t>Creative</a:t>
            </a:r>
          </a:p>
          <a:p>
            <a:r>
              <a:rPr lang="en-US" sz="3200" dirty="0">
                <a:latin typeface="Gill Sans MT" panose="020B0502020104020203" pitchFamily="34" charset="0"/>
              </a:rPr>
              <a:t>Evolving</a:t>
            </a:r>
          </a:p>
          <a:p>
            <a:r>
              <a:rPr lang="en-US" sz="3200" dirty="0">
                <a:latin typeface="Gill Sans MT" panose="020B0502020104020203" pitchFamily="34" charset="0"/>
              </a:rPr>
              <a:t>“Unsolvable”</a:t>
            </a:r>
          </a:p>
        </p:txBody>
      </p:sp>
      <p:sp>
        <p:nvSpPr>
          <p:cNvPr id="9" name="Down Arrow 8"/>
          <p:cNvSpPr/>
          <p:nvPr/>
        </p:nvSpPr>
        <p:spPr>
          <a:xfrm rot="2700000">
            <a:off x="4601316" y="1799532"/>
            <a:ext cx="495300" cy="4786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200">
              <a:latin typeface="Gill Sans MT" panose="020B0502020104020203" pitchFamily="34" charset="0"/>
            </a:endParaRPr>
          </a:p>
        </p:txBody>
      </p:sp>
      <p:sp>
        <p:nvSpPr>
          <p:cNvPr id="10" name="Down Arrow 9"/>
          <p:cNvSpPr/>
          <p:nvPr/>
        </p:nvSpPr>
        <p:spPr>
          <a:xfrm rot="18900000">
            <a:off x="7068994" y="1799531"/>
            <a:ext cx="495300" cy="4786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200">
              <a:latin typeface="Gill Sans MT" panose="020B0502020104020203" pitchFamily="34" charset="0"/>
            </a:endParaRPr>
          </a:p>
        </p:txBody>
      </p:sp>
    </p:spTree>
    <p:extLst>
      <p:ext uri="{BB962C8B-B14F-4D97-AF65-F5344CB8AC3E}">
        <p14:creationId xmlns:p14="http://schemas.microsoft.com/office/powerpoint/2010/main" val="82609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930"/>
            <a:ext cx="12192000" cy="1325563"/>
          </a:xfrm>
        </p:spPr>
        <p:txBody>
          <a:bodyPr/>
          <a:lstStyle/>
          <a:p>
            <a:r>
              <a:rPr lang="en-US" sz="5400" cap="small" dirty="0">
                <a:latin typeface="Raleway Medium" panose="020B0603030101060003" pitchFamily="34" charset="0"/>
              </a:rPr>
              <a:t>Question time!</a:t>
            </a:r>
          </a:p>
        </p:txBody>
      </p:sp>
      <p:sp>
        <p:nvSpPr>
          <p:cNvPr id="3" name="Title 1"/>
          <p:cNvSpPr txBox="1">
            <a:spLocks/>
          </p:cNvSpPr>
          <p:nvPr/>
        </p:nvSpPr>
        <p:spPr>
          <a:xfrm>
            <a:off x="0" y="4306952"/>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cap="small" dirty="0">
                <a:latin typeface="Raleway Medium" panose="020B0603030101060003" pitchFamily="34" charset="0"/>
              </a:rPr>
              <a:t>What </a:t>
            </a:r>
            <a:r>
              <a:rPr lang="en-US" sz="5400" i="1" cap="small" dirty="0">
                <a:latin typeface="Raleway Medium" panose="020B0603030101060003" pitchFamily="34" charset="0"/>
              </a:rPr>
              <a:t>is</a:t>
            </a:r>
            <a:r>
              <a:rPr lang="en-US" sz="5400" cap="small" dirty="0">
                <a:latin typeface="Raleway Medium" panose="020B0603030101060003" pitchFamily="34" charset="0"/>
              </a:rPr>
              <a:t> “Work”?</a:t>
            </a:r>
          </a:p>
        </p:txBody>
      </p:sp>
    </p:spTree>
    <p:extLst>
      <p:ext uri="{BB962C8B-B14F-4D97-AF65-F5344CB8AC3E}">
        <p14:creationId xmlns:p14="http://schemas.microsoft.com/office/powerpoint/2010/main" val="4278115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77580" y="701687"/>
            <a:ext cx="6765146" cy="4832092"/>
          </a:xfrm>
          <a:prstGeom prst="rect">
            <a:avLst/>
          </a:prstGeom>
          <a:noFill/>
        </p:spPr>
        <p:txBody>
          <a:bodyPr wrap="square" rtlCol="0">
            <a:spAutoFit/>
          </a:bodyPr>
          <a:lstStyle/>
          <a:p>
            <a:r>
              <a:rPr lang="en-US" sz="4400" dirty="0">
                <a:latin typeface="Gill Sans MT" panose="020B0502020104020203" pitchFamily="34" charset="0"/>
              </a:rPr>
              <a:t>“Work consists mainly of simple, not particularly interesting, tasks. The only way to get people to do them is to incentivize them properly and monitor them carefully.” </a:t>
            </a:r>
          </a:p>
        </p:txBody>
      </p:sp>
      <p:sp>
        <p:nvSpPr>
          <p:cNvPr id="7" name="TextBox 6"/>
          <p:cNvSpPr txBox="1"/>
          <p:nvPr/>
        </p:nvSpPr>
        <p:spPr>
          <a:xfrm>
            <a:off x="7134193" y="5533779"/>
            <a:ext cx="4708533" cy="584775"/>
          </a:xfrm>
          <a:prstGeom prst="rect">
            <a:avLst/>
          </a:prstGeom>
          <a:noFill/>
        </p:spPr>
        <p:txBody>
          <a:bodyPr wrap="none" rtlCol="0">
            <a:spAutoFit/>
          </a:bodyPr>
          <a:lstStyle/>
          <a:p>
            <a:r>
              <a:rPr lang="en-US" sz="3200" dirty="0">
                <a:latin typeface="Gill Sans MT" panose="020B0502020104020203" pitchFamily="34" charset="0"/>
              </a:rPr>
              <a:t>– Frederick Winslow Taylor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88" y="0"/>
            <a:ext cx="4587831" cy="6858000"/>
          </a:xfrm>
          <a:prstGeom prst="rect">
            <a:avLst/>
          </a:prstGeom>
        </p:spPr>
      </p:pic>
      <p:sp>
        <p:nvSpPr>
          <p:cNvPr id="6" name="Rectangle 5"/>
          <p:cNvSpPr/>
          <p:nvPr/>
        </p:nvSpPr>
        <p:spPr>
          <a:xfrm>
            <a:off x="4865319" y="648866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1227035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67598" y="547642"/>
            <a:ext cx="5605072" cy="4154984"/>
          </a:xfrm>
          <a:prstGeom prst="rect">
            <a:avLst/>
          </a:prstGeom>
          <a:noFill/>
        </p:spPr>
        <p:txBody>
          <a:bodyPr wrap="square" rtlCol="0">
            <a:spAutoFit/>
          </a:bodyPr>
          <a:lstStyle/>
          <a:p>
            <a:r>
              <a:rPr lang="en-US" sz="4400" dirty="0">
                <a:latin typeface="Gill Sans MT" panose="020B0502020104020203" pitchFamily="34" charset="0"/>
              </a:rPr>
              <a:t>“Work consists of whatever a body is </a:t>
            </a:r>
            <a:r>
              <a:rPr lang="en-US" sz="4400" i="1" dirty="0">
                <a:latin typeface="Gill Sans MT" panose="020B0502020104020203" pitchFamily="34" charset="0"/>
              </a:rPr>
              <a:t>obliged</a:t>
            </a:r>
            <a:r>
              <a:rPr lang="en-US" sz="4400" dirty="0">
                <a:latin typeface="Gill Sans MT" panose="020B0502020104020203" pitchFamily="34" charset="0"/>
              </a:rPr>
              <a:t> to do, and … Play consists of whatever a body is not obliged to do.” </a:t>
            </a:r>
          </a:p>
        </p:txBody>
      </p:sp>
      <p:sp>
        <p:nvSpPr>
          <p:cNvPr id="4" name="TextBox 3"/>
          <p:cNvSpPr txBox="1"/>
          <p:nvPr/>
        </p:nvSpPr>
        <p:spPr>
          <a:xfrm>
            <a:off x="9070134" y="4702626"/>
            <a:ext cx="2549929" cy="1077218"/>
          </a:xfrm>
          <a:prstGeom prst="rect">
            <a:avLst/>
          </a:prstGeom>
          <a:noFill/>
        </p:spPr>
        <p:txBody>
          <a:bodyPr wrap="none" rtlCol="0">
            <a:spAutoFit/>
          </a:bodyPr>
          <a:lstStyle/>
          <a:p>
            <a:r>
              <a:rPr lang="en-US" sz="3200" dirty="0">
                <a:latin typeface="Gill Sans MT" panose="020B0502020104020203" pitchFamily="34" charset="0"/>
              </a:rPr>
              <a:t>– Mark Twain, </a:t>
            </a:r>
          </a:p>
          <a:p>
            <a:r>
              <a:rPr lang="en-US" sz="3200" dirty="0">
                <a:latin typeface="Gill Sans MT" panose="020B0502020104020203" pitchFamily="34" charset="0"/>
              </a:rPr>
              <a:t>“Tom Sawyer”</a:t>
            </a:r>
            <a:endParaRPr lang="en-US" sz="2800" dirty="0">
              <a:latin typeface="Gill Sans MT" panose="020B05020201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60" y="0"/>
            <a:ext cx="5143500" cy="6858000"/>
          </a:xfrm>
          <a:prstGeom prst="rect">
            <a:avLst/>
          </a:prstGeom>
        </p:spPr>
      </p:pic>
      <p:sp>
        <p:nvSpPr>
          <p:cNvPr id="5" name="Rectangle 4"/>
          <p:cNvSpPr/>
          <p:nvPr/>
        </p:nvSpPr>
        <p:spPr>
          <a:xfrm>
            <a:off x="5409160" y="648866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4114298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4516"/>
            <a:ext cx="12192000" cy="1325563"/>
          </a:xfrm>
        </p:spPr>
        <p:txBody>
          <a:bodyPr/>
          <a:lstStyle/>
          <a:p>
            <a:r>
              <a:rPr lang="en-US" sz="5400" cap="small" dirty="0">
                <a:latin typeface="Raleway Medium" panose="020B0603030101060003" pitchFamily="34" charset="0"/>
              </a:rPr>
              <a:t>Question time!</a:t>
            </a:r>
          </a:p>
        </p:txBody>
      </p:sp>
      <p:sp>
        <p:nvSpPr>
          <p:cNvPr id="3" name="Title 1"/>
          <p:cNvSpPr txBox="1">
            <a:spLocks/>
          </p:cNvSpPr>
          <p:nvPr/>
        </p:nvSpPr>
        <p:spPr>
          <a:xfrm>
            <a:off x="0" y="4108989"/>
            <a:ext cx="121920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cap="small" dirty="0">
                <a:latin typeface="Raleway Medium" panose="020B0603030101060003" pitchFamily="34" charset="0"/>
              </a:rPr>
              <a:t>Do humans fundamentally dislike work?</a:t>
            </a:r>
          </a:p>
        </p:txBody>
      </p:sp>
    </p:spTree>
    <p:extLst>
      <p:ext uri="{BB962C8B-B14F-4D97-AF65-F5344CB8AC3E}">
        <p14:creationId xmlns:p14="http://schemas.microsoft.com/office/powerpoint/2010/main" val="3440304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cap="small" dirty="0">
                <a:latin typeface="Raleway Medium" panose="020B0603030101060003" pitchFamily="34" charset="0"/>
              </a:rPr>
              <a:t>How different are </a:t>
            </a:r>
            <a:br>
              <a:rPr lang="en-US" sz="5400" cap="small" dirty="0">
                <a:latin typeface="Raleway Medium" panose="020B0603030101060003" pitchFamily="34" charset="0"/>
              </a:rPr>
            </a:br>
            <a:r>
              <a:rPr lang="en-US" sz="5400" cap="small" dirty="0">
                <a:latin typeface="Raleway Medium" panose="020B0603030101060003" pitchFamily="34" charset="0"/>
              </a:rPr>
              <a:t>jobs from the 1940s</a:t>
            </a:r>
            <a:br>
              <a:rPr lang="en-US" sz="5400" cap="small" dirty="0">
                <a:latin typeface="Raleway Medium" panose="020B0603030101060003" pitchFamily="34" charset="0"/>
              </a:rPr>
            </a:br>
            <a:r>
              <a:rPr lang="en-US" sz="5400" cap="small" dirty="0">
                <a:latin typeface="Raleway Medium" panose="020B0603030101060003" pitchFamily="34" charset="0"/>
              </a:rPr>
              <a:t>and</a:t>
            </a:r>
            <a:br>
              <a:rPr lang="en-US" sz="5400" cap="small" dirty="0">
                <a:latin typeface="Raleway Medium" panose="020B0603030101060003" pitchFamily="34" charset="0"/>
              </a:rPr>
            </a:br>
            <a:r>
              <a:rPr lang="en-US" sz="5400" cap="small" dirty="0">
                <a:latin typeface="Raleway Medium" panose="020B0603030101060003" pitchFamily="34" charset="0"/>
              </a:rPr>
              <a:t>jobs today?</a:t>
            </a:r>
          </a:p>
        </p:txBody>
      </p:sp>
    </p:spTree>
    <p:extLst>
      <p:ext uri="{BB962C8B-B14F-4D97-AF65-F5344CB8AC3E}">
        <p14:creationId xmlns:p14="http://schemas.microsoft.com/office/powerpoint/2010/main" val="1242335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What’s the new model?</a:t>
            </a:r>
          </a:p>
        </p:txBody>
      </p:sp>
    </p:spTree>
    <p:extLst>
      <p:ext uri="{BB962C8B-B14F-4D97-AF65-F5344CB8AC3E}">
        <p14:creationId xmlns:p14="http://schemas.microsoft.com/office/powerpoint/2010/main" val="2993904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1628" y="2766218"/>
            <a:ext cx="10515600" cy="1325563"/>
          </a:xfrm>
        </p:spPr>
        <p:txBody>
          <a:bodyPr>
            <a:normAutofit/>
          </a:bodyPr>
          <a:lstStyle/>
          <a:p>
            <a:r>
              <a:rPr lang="en-US" sz="4800" cap="small" dirty="0">
                <a:latin typeface="Raleway Medium" panose="020B0603030101060003" pitchFamily="34" charset="0"/>
              </a:rPr>
              <a:t>Motivation 3.0</a:t>
            </a:r>
          </a:p>
        </p:txBody>
      </p:sp>
      <p:sp>
        <p:nvSpPr>
          <p:cNvPr id="9" name="TextBox 8"/>
          <p:cNvSpPr txBox="1"/>
          <p:nvPr/>
        </p:nvSpPr>
        <p:spPr>
          <a:xfrm>
            <a:off x="511628" y="3907115"/>
            <a:ext cx="1709122" cy="461665"/>
          </a:xfrm>
          <a:prstGeom prst="rect">
            <a:avLst/>
          </a:prstGeom>
          <a:noFill/>
        </p:spPr>
        <p:txBody>
          <a:bodyPr wrap="none" rtlCol="0">
            <a:spAutoFit/>
          </a:bodyPr>
          <a:lstStyle/>
          <a:p>
            <a:r>
              <a:rPr lang="en-US" sz="2400" dirty="0">
                <a:solidFill>
                  <a:schemeClr val="accent5">
                    <a:lumMod val="75000"/>
                  </a:schemeClr>
                </a:solidFill>
                <a:latin typeface="Gill Sans MT" panose="020B0502020104020203" pitchFamily="34" charset="0"/>
              </a:rPr>
              <a:t>1970 CE ~ ?</a:t>
            </a:r>
          </a:p>
        </p:txBody>
      </p:sp>
      <p:pic>
        <p:nvPicPr>
          <p:cNvPr id="5" name="Picture 4"/>
          <p:cNvPicPr>
            <a:picLocks noChangeAspect="1"/>
          </p:cNvPicPr>
          <p:nvPr/>
        </p:nvPicPr>
        <p:blipFill>
          <a:blip r:embed="rId2"/>
          <a:stretch>
            <a:fillRect/>
          </a:stretch>
        </p:blipFill>
        <p:spPr>
          <a:xfrm>
            <a:off x="18935" y="2831585"/>
            <a:ext cx="1638529" cy="1162212"/>
          </a:xfrm>
          <a:prstGeom prst="rect">
            <a:avLst/>
          </a:prstGeom>
        </p:spPr>
      </p:pic>
      <p:pic>
        <p:nvPicPr>
          <p:cNvPr id="6" name="Picture 2" descr="http://highwaytomars.com/wp-content/uploads/2013/08/illustrated_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132" y="439630"/>
            <a:ext cx="3458357" cy="60549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515209" y="7029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798552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63" presetClass="path" presetSubtype="0" accel="50000" decel="50000" fill="hold" nodeType="withEffect">
                                  <p:stCondLst>
                                    <p:cond delay="0"/>
                                  </p:stCondLst>
                                  <p:childTnLst>
                                    <p:animMotion origin="layout" path="M 1.00677 0.00532 L 1.38778E-17 4.81481E-6 " pathEditMode="relative" rAng="0" ptsTypes="AA">
                                      <p:cBhvr>
                                        <p:cTn id="12" dur="2000" spd="-100000" fill="hold"/>
                                        <p:tgtEl>
                                          <p:spTgt spid="5"/>
                                        </p:tgtEl>
                                        <p:attrNameLst>
                                          <p:attrName>ppt_x</p:attrName>
                                          <p:attrName>ppt_y</p:attrName>
                                        </p:attrNameLst>
                                      </p:cBhvr>
                                      <p:rCtr x="-50339" y="-278"/>
                                    </p:animMotion>
                                  </p:childTnLst>
                                </p:cTn>
                              </p:par>
                              <p:par>
                                <p:cTn id="13" presetID="22" presetClass="entr" presetSubtype="8"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83197"/>
            <a:ext cx="10515600" cy="1325563"/>
          </a:xfrm>
        </p:spPr>
        <p:txBody>
          <a:bodyPr>
            <a:normAutofit/>
          </a:bodyPr>
          <a:lstStyle/>
          <a:p>
            <a:r>
              <a:rPr lang="en-US" sz="5400" cap="small" dirty="0">
                <a:latin typeface="Raleway Medium" panose="020B0603030101060003" pitchFamily="34" charset="0"/>
              </a:rPr>
              <a:t>Who the heck are you?</a:t>
            </a:r>
          </a:p>
        </p:txBody>
      </p:sp>
      <p:sp>
        <p:nvSpPr>
          <p:cNvPr id="3" name="Content Placeholder 2"/>
          <p:cNvSpPr>
            <a:spLocks noGrp="1"/>
          </p:cNvSpPr>
          <p:nvPr>
            <p:ph idx="1"/>
          </p:nvPr>
        </p:nvSpPr>
        <p:spPr>
          <a:xfrm>
            <a:off x="274320" y="1840865"/>
            <a:ext cx="7524750" cy="4351338"/>
          </a:xfrm>
        </p:spPr>
        <p:txBody>
          <a:bodyPr>
            <a:normAutofit fontScale="92500"/>
          </a:bodyPr>
          <a:lstStyle/>
          <a:p>
            <a:pPr marL="0" indent="0">
              <a:buNone/>
            </a:pPr>
            <a:r>
              <a:rPr lang="en-US" sz="3600" dirty="0">
                <a:latin typeface="Gill Sans MT" panose="020B0502020104020203" pitchFamily="34" charset="0"/>
              </a:rPr>
              <a:t>12-Year Software Developer</a:t>
            </a:r>
          </a:p>
          <a:p>
            <a:pPr marL="0" indent="0">
              <a:buNone/>
            </a:pPr>
            <a:endParaRPr lang="en-US" sz="3600" dirty="0">
              <a:latin typeface="Gill Sans MT" panose="020B0502020104020203" pitchFamily="34" charset="0"/>
            </a:endParaRPr>
          </a:p>
          <a:p>
            <a:pPr marL="0" indent="0">
              <a:buNone/>
            </a:pPr>
            <a:r>
              <a:rPr lang="en-US" sz="3600" dirty="0">
                <a:latin typeface="Gill Sans MT" panose="020B0502020104020203" pitchFamily="34" charset="0"/>
              </a:rPr>
              <a:t>ADHD and Generalized Anxiety Disorder</a:t>
            </a:r>
          </a:p>
          <a:p>
            <a:pPr marL="0" indent="0">
              <a:buNone/>
            </a:pPr>
            <a:endParaRPr lang="en-US" sz="3600" dirty="0">
              <a:latin typeface="Gill Sans MT" panose="020B0502020104020203" pitchFamily="34" charset="0"/>
            </a:endParaRPr>
          </a:p>
          <a:p>
            <a:pPr marL="0" indent="0">
              <a:buNone/>
            </a:pPr>
            <a:r>
              <a:rPr lang="en-US" sz="3600" dirty="0">
                <a:latin typeface="Gill Sans MT" panose="020B0502020104020203" pitchFamily="34" charset="0"/>
              </a:rPr>
              <a:t>Psychology and Neuroscience Enthusiast</a:t>
            </a:r>
          </a:p>
          <a:p>
            <a:pPr marL="0" indent="0">
              <a:buNone/>
            </a:pPr>
            <a:endParaRPr lang="en-US" sz="3600" dirty="0">
              <a:latin typeface="Gill Sans MT" panose="020B0502020104020203" pitchFamily="34" charset="0"/>
            </a:endParaRPr>
          </a:p>
          <a:p>
            <a:pPr marL="0" indent="0">
              <a:buNone/>
            </a:pPr>
            <a:r>
              <a:rPr lang="en-US" sz="3600" dirty="0">
                <a:latin typeface="Gill Sans MT" panose="020B0502020104020203" pitchFamily="34" charset="0"/>
              </a:rPr>
              <a:t>NOT A PSYCHOLOGIST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070" y="1508760"/>
            <a:ext cx="4011930" cy="5349240"/>
          </a:xfrm>
          <a:prstGeom prst="rect">
            <a:avLst/>
          </a:prstGeom>
        </p:spPr>
      </p:pic>
    </p:spTree>
    <p:extLst>
      <p:ext uri="{BB962C8B-B14F-4D97-AF65-F5344CB8AC3E}">
        <p14:creationId xmlns:p14="http://schemas.microsoft.com/office/powerpoint/2010/main" val="197921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a:off x="9315100" y="1634956"/>
            <a:ext cx="2782962" cy="1164400"/>
          </a:xfrm>
          <a:prstGeom prst="rightArrow">
            <a:avLst>
              <a:gd name="adj1" fmla="val 62909"/>
              <a:gd name="adj2" fmla="val 50000"/>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Predictable Change</a:t>
            </a:r>
          </a:p>
        </p:txBody>
      </p:sp>
      <p:sp>
        <p:nvSpPr>
          <p:cNvPr id="11" name="Right Arrow 10"/>
          <p:cNvSpPr/>
          <p:nvPr/>
        </p:nvSpPr>
        <p:spPr>
          <a:xfrm>
            <a:off x="5787580" y="856584"/>
            <a:ext cx="3644894" cy="950976"/>
          </a:xfrm>
          <a:prstGeom prst="rightArrow">
            <a:avLst/>
          </a:prstGeom>
          <a:solidFill>
            <a:schemeClr val="accent4">
              <a:lumMod val="40000"/>
              <a:lumOff val="60000"/>
            </a:schemeClr>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Algorithmic Behavior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347" y="380999"/>
            <a:ext cx="4152900" cy="6096000"/>
          </a:xfrm>
          <a:prstGeom prst="rect">
            <a:avLst/>
          </a:prstGeom>
        </p:spPr>
      </p:pic>
      <p:sp>
        <p:nvSpPr>
          <p:cNvPr id="15" name="Right Arrow 14"/>
          <p:cNvSpPr/>
          <p:nvPr/>
        </p:nvSpPr>
        <p:spPr>
          <a:xfrm>
            <a:off x="5787581" y="4229180"/>
            <a:ext cx="3644894" cy="950976"/>
          </a:xfrm>
          <a:prstGeom prst="rightArrow">
            <a:avLst/>
          </a:prstGeom>
          <a:solidFill>
            <a:srgbClr val="C8A5E3"/>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Heuristic Behavior</a:t>
            </a:r>
          </a:p>
        </p:txBody>
      </p:sp>
      <p:sp>
        <p:nvSpPr>
          <p:cNvPr id="16" name="Bent Arrow 15"/>
          <p:cNvSpPr/>
          <p:nvPr/>
        </p:nvSpPr>
        <p:spPr>
          <a:xfrm flipH="1">
            <a:off x="5787577" y="1880083"/>
            <a:ext cx="2989819" cy="669622"/>
          </a:xfrm>
          <a:prstGeom prst="bentArrow">
            <a:avLst/>
          </a:prstGeom>
          <a:solidFill>
            <a:schemeClr val="accent1">
              <a:lumMod val="60000"/>
              <a:lumOff val="40000"/>
            </a:schemeClr>
          </a:solidFill>
          <a:ln>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solidFill>
                <a:sysClr val="windowText" lastClr="000000"/>
              </a:solidFill>
              <a:latin typeface="Gill Sans MT" panose="020B0502020104020203" pitchFamily="34" charset="0"/>
            </a:endParaRPr>
          </a:p>
          <a:p>
            <a:pPr algn="ctr"/>
            <a:r>
              <a:rPr lang="en-US" sz="2400" dirty="0">
                <a:solidFill>
                  <a:sysClr val="windowText" lastClr="000000"/>
                </a:solidFill>
                <a:latin typeface="Gill Sans MT" panose="020B0502020104020203" pitchFamily="34" charset="0"/>
              </a:rPr>
              <a:t>Extrinsic Stimuli</a:t>
            </a:r>
          </a:p>
        </p:txBody>
      </p:sp>
      <p:sp>
        <p:nvSpPr>
          <p:cNvPr id="17" name="Bent Arrow 16"/>
          <p:cNvSpPr/>
          <p:nvPr/>
        </p:nvSpPr>
        <p:spPr>
          <a:xfrm flipH="1">
            <a:off x="5787579" y="3689261"/>
            <a:ext cx="2989819" cy="669622"/>
          </a:xfrm>
          <a:prstGeom prst="bentArrow">
            <a:avLst/>
          </a:prstGeom>
          <a:solidFill>
            <a:schemeClr val="accent6">
              <a:lumMod val="60000"/>
              <a:lumOff val="4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solidFill>
                <a:sysClr val="windowText" lastClr="000000"/>
              </a:solidFill>
              <a:latin typeface="Gill Sans MT" panose="020B0502020104020203" pitchFamily="34" charset="0"/>
            </a:endParaRPr>
          </a:p>
          <a:p>
            <a:pPr algn="ctr"/>
            <a:r>
              <a:rPr lang="en-US" sz="2400" dirty="0">
                <a:solidFill>
                  <a:sysClr val="windowText" lastClr="000000"/>
                </a:solidFill>
                <a:latin typeface="Gill Sans MT" panose="020B0502020104020203" pitchFamily="34" charset="0"/>
              </a:rPr>
              <a:t>Intrinsic Stimuli</a:t>
            </a:r>
          </a:p>
        </p:txBody>
      </p:sp>
      <p:sp>
        <p:nvSpPr>
          <p:cNvPr id="18" name="Bent Arrow 17"/>
          <p:cNvSpPr/>
          <p:nvPr/>
        </p:nvSpPr>
        <p:spPr>
          <a:xfrm flipH="1">
            <a:off x="5787577" y="5248788"/>
            <a:ext cx="2989819" cy="669622"/>
          </a:xfrm>
          <a:prstGeom prst="bentArrow">
            <a:avLst/>
          </a:prstGeom>
          <a:solidFill>
            <a:schemeClr val="accent1">
              <a:lumMod val="60000"/>
              <a:lumOff val="40000"/>
            </a:schemeClr>
          </a:solidFill>
          <a:ln>
            <a:solidFill>
              <a:schemeClr val="accent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solidFill>
                <a:sysClr val="windowText" lastClr="000000"/>
              </a:solidFill>
              <a:latin typeface="Gill Sans MT" panose="020B0502020104020203" pitchFamily="34" charset="0"/>
            </a:endParaRPr>
          </a:p>
          <a:p>
            <a:pPr algn="ctr"/>
            <a:r>
              <a:rPr lang="en-US" sz="2400" dirty="0">
                <a:solidFill>
                  <a:sysClr val="windowText" lastClr="000000"/>
                </a:solidFill>
                <a:latin typeface="Gill Sans MT" panose="020B0502020104020203" pitchFamily="34" charset="0"/>
              </a:rPr>
              <a:t>Extrinsic Stimuli</a:t>
            </a:r>
          </a:p>
        </p:txBody>
      </p:sp>
      <p:sp>
        <p:nvSpPr>
          <p:cNvPr id="13" name="Right Arrow 12"/>
          <p:cNvSpPr/>
          <p:nvPr/>
        </p:nvSpPr>
        <p:spPr>
          <a:xfrm>
            <a:off x="9315101" y="3441872"/>
            <a:ext cx="2782962" cy="1164400"/>
          </a:xfrm>
          <a:prstGeom prst="rightArrow">
            <a:avLst>
              <a:gd name="adj1" fmla="val 65060"/>
              <a:gd name="adj2" fmla="val 50000"/>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More/Better of the Behavior</a:t>
            </a:r>
          </a:p>
        </p:txBody>
      </p:sp>
      <p:sp>
        <p:nvSpPr>
          <p:cNvPr id="19" name="Right Arrow 18"/>
          <p:cNvSpPr/>
          <p:nvPr/>
        </p:nvSpPr>
        <p:spPr>
          <a:xfrm>
            <a:off x="9315101" y="4995607"/>
            <a:ext cx="2782962" cy="1164400"/>
          </a:xfrm>
          <a:prstGeom prst="rightArrow">
            <a:avLst>
              <a:gd name="adj1" fmla="val 65061"/>
              <a:gd name="adj2" fmla="val 50000"/>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ysClr val="windowText" lastClr="000000"/>
                </a:solidFill>
                <a:latin typeface="Gill Sans MT" panose="020B0502020104020203" pitchFamily="34" charset="0"/>
              </a:rPr>
              <a:t>Less/Worse of the Behavior</a:t>
            </a:r>
          </a:p>
        </p:txBody>
      </p:sp>
    </p:spTree>
    <p:extLst>
      <p:ext uri="{BB962C8B-B14F-4D97-AF65-F5344CB8AC3E}">
        <p14:creationId xmlns:p14="http://schemas.microsoft.com/office/powerpoint/2010/main" val="347209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animBg="1"/>
      <p:bldP spid="15" grpId="0" animBg="1"/>
      <p:bldP spid="16" grpId="0" animBg="1"/>
      <p:bldP spid="17" grpId="0" animBg="1"/>
      <p:bldP spid="18" grpId="0" animBg="1"/>
      <p:bldP spid="13"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88" y="2437827"/>
            <a:ext cx="2973519" cy="19823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186" y="369655"/>
            <a:ext cx="2877534" cy="12833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33" y="4567177"/>
            <a:ext cx="1310640" cy="21640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345" y="2633854"/>
            <a:ext cx="2877534" cy="12833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356" y="2193504"/>
            <a:ext cx="1310640" cy="21640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909" y="5007527"/>
            <a:ext cx="2877534" cy="1283380"/>
          </a:xfrm>
          <a:prstGeom prst="rect">
            <a:avLst/>
          </a:prstGeom>
        </p:spPr>
      </p:pic>
      <p:sp>
        <p:nvSpPr>
          <p:cNvPr id="3" name="Right Arrow 2"/>
          <p:cNvSpPr/>
          <p:nvPr/>
        </p:nvSpPr>
        <p:spPr>
          <a:xfrm rot="1162967">
            <a:off x="3309151" y="4792122"/>
            <a:ext cx="1456772" cy="592454"/>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622300">
            <a:off x="3326381" y="1194561"/>
            <a:ext cx="848776" cy="592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308793" y="2979317"/>
            <a:ext cx="832376" cy="592454"/>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407765" y="2979317"/>
            <a:ext cx="2292415" cy="592454"/>
          </a:xfrm>
          <a:prstGeom prst="rightArrow">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624319" y="5352990"/>
            <a:ext cx="2293438" cy="592454"/>
          </a:xfrm>
          <a:prstGeom prst="right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62828" y="1785567"/>
            <a:ext cx="1177695" cy="369332"/>
          </a:xfrm>
          <a:prstGeom prst="rect">
            <a:avLst/>
          </a:prstGeom>
          <a:noFill/>
        </p:spPr>
        <p:txBody>
          <a:bodyPr wrap="none" rtlCol="0">
            <a:spAutoFit/>
          </a:bodyPr>
          <a:lstStyle/>
          <a:p>
            <a:r>
              <a:rPr lang="en-US" dirty="0">
                <a:latin typeface="Gill Sans MT" panose="020B0502020104020203" pitchFamily="34" charset="0"/>
              </a:rPr>
              <a:t>Now-That</a:t>
            </a:r>
          </a:p>
        </p:txBody>
      </p:sp>
      <p:sp>
        <p:nvSpPr>
          <p:cNvPr id="20" name="TextBox 19"/>
          <p:cNvSpPr txBox="1"/>
          <p:nvPr/>
        </p:nvSpPr>
        <p:spPr>
          <a:xfrm>
            <a:off x="5315152" y="4235507"/>
            <a:ext cx="856325" cy="369332"/>
          </a:xfrm>
          <a:prstGeom prst="rect">
            <a:avLst/>
          </a:prstGeom>
          <a:noFill/>
        </p:spPr>
        <p:txBody>
          <a:bodyPr wrap="none" rtlCol="0">
            <a:spAutoFit/>
          </a:bodyPr>
          <a:lstStyle/>
          <a:p>
            <a:r>
              <a:rPr lang="en-US" dirty="0">
                <a:latin typeface="Gill Sans MT" panose="020B0502020104020203" pitchFamily="34" charset="0"/>
              </a:rPr>
              <a:t>If-Then</a:t>
            </a:r>
          </a:p>
        </p:txBody>
      </p:sp>
    </p:spTree>
    <p:extLst>
      <p:ext uri="{BB962C8B-B14F-4D97-AF65-F5344CB8AC3E}">
        <p14:creationId xmlns:p14="http://schemas.microsoft.com/office/powerpoint/2010/main" val="3248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775" y="297856"/>
            <a:ext cx="12013225" cy="769441"/>
          </a:xfrm>
          <a:prstGeom prst="rect">
            <a:avLst/>
          </a:prstGeom>
          <a:noFill/>
        </p:spPr>
        <p:txBody>
          <a:bodyPr wrap="none" rtlCol="0">
            <a:spAutoFit/>
          </a:bodyPr>
          <a:lstStyle/>
          <a:p>
            <a:r>
              <a:rPr lang="en-US" sz="4400" cap="small" dirty="0">
                <a:latin typeface="Raleway Medium" panose="020B0603030101060003" pitchFamily="34" charset="0"/>
              </a:rPr>
              <a:t>Extrinsic Motivators </a:t>
            </a:r>
            <a:r>
              <a:rPr lang="en-US" sz="3200" cap="small" dirty="0">
                <a:latin typeface="Raleway Medium" panose="020B0603030101060003" pitchFamily="34" charset="0"/>
              </a:rPr>
              <a:t>applied to </a:t>
            </a:r>
            <a:r>
              <a:rPr lang="en-US" sz="4400" cap="small" dirty="0">
                <a:latin typeface="Raleway Medium" panose="020B0603030101060003" pitchFamily="34" charset="0"/>
              </a:rPr>
              <a:t>Heuristic Tasks</a:t>
            </a:r>
            <a:r>
              <a:rPr lang="en-US" sz="3200" cap="small" dirty="0">
                <a:latin typeface="Raleway Medium" panose="020B0603030101060003" pitchFamily="34" charset="0"/>
              </a:rPr>
              <a:t> </a:t>
            </a:r>
            <a:endParaRPr lang="en-US" sz="4400" cap="small" dirty="0">
              <a:latin typeface="Raleway Medium" panose="020B0603030101060003" pitchFamily="34" charset="0"/>
            </a:endParaRPr>
          </a:p>
        </p:txBody>
      </p:sp>
      <p:sp>
        <p:nvSpPr>
          <p:cNvPr id="4" name="Content Placeholder 1"/>
          <p:cNvSpPr txBox="1">
            <a:spLocks/>
          </p:cNvSpPr>
          <p:nvPr/>
        </p:nvSpPr>
        <p:spPr>
          <a:xfrm>
            <a:off x="662461" y="1402314"/>
            <a:ext cx="8953982" cy="4789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latin typeface="Gill Sans MT" panose="020B0502020104020203" pitchFamily="34" charset="0"/>
              </a:rPr>
              <a:t>Increased short-term performance… mostly</a:t>
            </a:r>
          </a:p>
          <a:p>
            <a:r>
              <a:rPr lang="en-US" sz="3600" dirty="0">
                <a:latin typeface="Gill Sans MT" panose="020B0502020104020203" pitchFamily="34" charset="0"/>
              </a:rPr>
              <a:t>Decreased long-term performance</a:t>
            </a:r>
          </a:p>
          <a:p>
            <a:r>
              <a:rPr lang="en-US" sz="3600" dirty="0">
                <a:latin typeface="Gill Sans MT" panose="020B0502020104020203" pitchFamily="34" charset="0"/>
              </a:rPr>
              <a:t>Cloud judgement</a:t>
            </a:r>
          </a:p>
          <a:p>
            <a:r>
              <a:rPr lang="en-US" sz="3600" dirty="0">
                <a:latin typeface="Gill Sans MT" panose="020B0502020104020203" pitchFamily="34" charset="0"/>
              </a:rPr>
              <a:t>Cause myopic thinking</a:t>
            </a:r>
          </a:p>
          <a:p>
            <a:r>
              <a:rPr lang="en-US" sz="3600" dirty="0">
                <a:latin typeface="Gill Sans MT" panose="020B0502020104020203" pitchFamily="34" charset="0"/>
              </a:rPr>
              <a:t>Narrow both depth and breadth of problem-solving</a:t>
            </a:r>
          </a:p>
          <a:p>
            <a:endParaRPr lang="en-US" sz="3600" dirty="0">
              <a:latin typeface="Gill Sans MT" panose="020B0502020104020203" pitchFamily="34" charset="0"/>
            </a:endParaRPr>
          </a:p>
          <a:p>
            <a:r>
              <a:rPr lang="en-US" sz="3600" dirty="0">
                <a:latin typeface="Gill Sans MT" panose="020B0502020104020203" pitchFamily="34" charset="0"/>
              </a:rPr>
              <a:t>The larger the reward, the worse the effects</a:t>
            </a:r>
          </a:p>
          <a:p>
            <a:endParaRPr lang="en-US" sz="3600" dirty="0">
              <a:latin typeface="Gill Sans MT" panose="020B0502020104020203" pitchFamily="34" charset="0"/>
            </a:endParaRPr>
          </a:p>
          <a:p>
            <a:endParaRPr lang="en-US" sz="3600" dirty="0">
              <a:latin typeface="Gill Sans MT" panose="020B0502020104020203" pitchFamily="34" charset="0"/>
            </a:endParaRPr>
          </a:p>
        </p:txBody>
      </p:sp>
    </p:spTree>
    <p:extLst>
      <p:ext uri="{BB962C8B-B14F-4D97-AF65-F5344CB8AC3E}">
        <p14:creationId xmlns:p14="http://schemas.microsoft.com/office/powerpoint/2010/main" val="285861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466" y="457199"/>
            <a:ext cx="3621068" cy="5707118"/>
          </a:xfrm>
          <a:prstGeom prst="rect">
            <a:avLst/>
          </a:prstGeom>
        </p:spPr>
      </p:pic>
      <p:sp>
        <p:nvSpPr>
          <p:cNvPr id="3" name="Rectangle 2"/>
          <p:cNvSpPr/>
          <p:nvPr/>
        </p:nvSpPr>
        <p:spPr>
          <a:xfrm>
            <a:off x="5204460" y="628122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Amazon</a:t>
            </a:r>
          </a:p>
        </p:txBody>
      </p:sp>
    </p:spTree>
    <p:extLst>
      <p:ext uri="{BB962C8B-B14F-4D97-AF65-F5344CB8AC3E}">
        <p14:creationId xmlns:p14="http://schemas.microsoft.com/office/powerpoint/2010/main" val="598341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006" y="759106"/>
            <a:ext cx="5415987" cy="5415987"/>
          </a:xfrm>
          <a:prstGeom prst="rect">
            <a:avLst/>
          </a:prstGeom>
        </p:spPr>
      </p:pic>
      <p:sp>
        <p:nvSpPr>
          <p:cNvPr id="3" name="Rounded Rectangle 2"/>
          <p:cNvSpPr/>
          <p:nvPr/>
        </p:nvSpPr>
        <p:spPr>
          <a:xfrm>
            <a:off x="1203767" y="759106"/>
            <a:ext cx="1655180" cy="729205"/>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MT" panose="020B0502020104020203" pitchFamily="34" charset="0"/>
              </a:rPr>
              <a:t>Start</a:t>
            </a:r>
          </a:p>
        </p:txBody>
      </p:sp>
      <p:sp>
        <p:nvSpPr>
          <p:cNvPr id="4" name="Rounded Rectangle 3"/>
          <p:cNvSpPr/>
          <p:nvPr/>
        </p:nvSpPr>
        <p:spPr>
          <a:xfrm>
            <a:off x="9637851" y="5383510"/>
            <a:ext cx="1655180" cy="729205"/>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MT" panose="020B0502020104020203" pitchFamily="34" charset="0"/>
              </a:rPr>
              <a:t>$500</a:t>
            </a:r>
          </a:p>
        </p:txBody>
      </p:sp>
      <p:sp>
        <p:nvSpPr>
          <p:cNvPr id="5" name="Rounded Rectangle 4"/>
          <p:cNvSpPr/>
          <p:nvPr/>
        </p:nvSpPr>
        <p:spPr>
          <a:xfrm>
            <a:off x="9512459" y="4313498"/>
            <a:ext cx="1905966" cy="729205"/>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MT" panose="020B0502020104020203" pitchFamily="34" charset="0"/>
              </a:rPr>
              <a:t>Quota</a:t>
            </a:r>
          </a:p>
        </p:txBody>
      </p:sp>
      <p:sp>
        <p:nvSpPr>
          <p:cNvPr id="6" name="Rounded Rectangle 5"/>
          <p:cNvSpPr/>
          <p:nvPr/>
        </p:nvSpPr>
        <p:spPr>
          <a:xfrm>
            <a:off x="9182989" y="3118729"/>
            <a:ext cx="2564904" cy="853962"/>
          </a:xfrm>
          <a:prstGeom prst="round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MT" panose="020B0502020104020203" pitchFamily="34" charset="0"/>
              </a:rPr>
              <a:t>Employee of the Month</a:t>
            </a:r>
          </a:p>
        </p:txBody>
      </p:sp>
      <p:sp>
        <p:nvSpPr>
          <p:cNvPr id="7" name="Rounded Rectangle 6"/>
          <p:cNvSpPr/>
          <p:nvPr/>
        </p:nvSpPr>
        <p:spPr>
          <a:xfrm>
            <a:off x="9363732" y="2048718"/>
            <a:ext cx="2203419" cy="729205"/>
          </a:xfrm>
          <a:prstGeom prst="roundRect">
            <a:avLst/>
          </a:prstGeom>
          <a:solidFill>
            <a:schemeClr val="tx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MT" panose="020B0502020104020203" pitchFamily="34" charset="0"/>
              </a:rPr>
              <a:t>And so on…</a:t>
            </a:r>
          </a:p>
        </p:txBody>
      </p:sp>
      <p:sp>
        <p:nvSpPr>
          <p:cNvPr id="8" name="Bent Arrow 7"/>
          <p:cNvSpPr/>
          <p:nvPr/>
        </p:nvSpPr>
        <p:spPr>
          <a:xfrm rot="10800000" flipH="1">
            <a:off x="2031356" y="1701477"/>
            <a:ext cx="572947" cy="4942390"/>
          </a:xfrm>
          <a:prstGeom prst="bentArrow">
            <a:avLst/>
          </a:prstGeom>
          <a:solidFill>
            <a:srgbClr val="FF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Gill Sans MT" panose="020B0502020104020203" pitchFamily="34" charset="0"/>
            </a:endParaRPr>
          </a:p>
        </p:txBody>
      </p:sp>
      <p:sp>
        <p:nvSpPr>
          <p:cNvPr id="9" name="Right Arrow 8"/>
          <p:cNvSpPr/>
          <p:nvPr/>
        </p:nvSpPr>
        <p:spPr>
          <a:xfrm>
            <a:off x="2710405" y="6354500"/>
            <a:ext cx="6474105" cy="289367"/>
          </a:xfrm>
          <a:prstGeom prst="rightArrow">
            <a:avLst/>
          </a:prstGeom>
          <a:solidFill>
            <a:srgbClr val="FF9797"/>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Gill Sans MT" panose="020B0502020104020203" pitchFamily="34" charset="0"/>
            </a:endParaRPr>
          </a:p>
        </p:txBody>
      </p:sp>
    </p:spTree>
    <p:extLst>
      <p:ext uri="{BB962C8B-B14F-4D97-AF65-F5344CB8AC3E}">
        <p14:creationId xmlns:p14="http://schemas.microsoft.com/office/powerpoint/2010/main" val="278393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cap="small" dirty="0">
                <a:latin typeface="Raleway Medium" panose="020B0603030101060003" pitchFamily="34" charset="0"/>
              </a:rPr>
              <a:t>Daniel Pink’s Model</a:t>
            </a:r>
            <a:br>
              <a:rPr lang="en-US" sz="5400" cap="small" dirty="0">
                <a:latin typeface="Raleway Medium" panose="020B0603030101060003" pitchFamily="34" charset="0"/>
              </a:rPr>
            </a:br>
            <a:br>
              <a:rPr lang="en-US" sz="5400" cap="small" dirty="0">
                <a:latin typeface="Raleway Medium" panose="020B0603030101060003" pitchFamily="34" charset="0"/>
              </a:rPr>
            </a:br>
            <a:r>
              <a:rPr lang="en-US" sz="5400" cap="small" dirty="0">
                <a:latin typeface="Raleway Medium" panose="020B0603030101060003" pitchFamily="34" charset="0"/>
              </a:rPr>
              <a:t>Type I and Type X</a:t>
            </a:r>
          </a:p>
        </p:txBody>
      </p:sp>
    </p:spTree>
    <p:extLst>
      <p:ext uri="{BB962C8B-B14F-4D97-AF65-F5344CB8AC3E}">
        <p14:creationId xmlns:p14="http://schemas.microsoft.com/office/powerpoint/2010/main" val="4132227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7636"/>
            <a:ext cx="5257800" cy="4789596"/>
          </a:xfrm>
        </p:spPr>
        <p:txBody>
          <a:bodyPr/>
          <a:lstStyle/>
          <a:p>
            <a:r>
              <a:rPr lang="en-US" sz="3200" dirty="0">
                <a:latin typeface="Gill Sans MT" panose="020B0502020104020203" pitchFamily="34" charset="0"/>
              </a:rPr>
              <a:t>Motivation 3.0</a:t>
            </a:r>
          </a:p>
          <a:p>
            <a:r>
              <a:rPr lang="en-US" sz="3200" dirty="0">
                <a:latin typeface="Gill Sans MT" panose="020B0502020104020203" pitchFamily="34" charset="0"/>
              </a:rPr>
              <a:t>Both born and made</a:t>
            </a:r>
          </a:p>
          <a:p>
            <a:r>
              <a:rPr lang="en-US" sz="3200" dirty="0">
                <a:latin typeface="Gill Sans MT" panose="020B0502020104020203" pitchFamily="34" charset="0"/>
              </a:rPr>
              <a:t>Performs best in the long run</a:t>
            </a:r>
          </a:p>
          <a:p>
            <a:r>
              <a:rPr lang="en-US" sz="3200" dirty="0">
                <a:latin typeface="Gill Sans MT" panose="020B0502020104020203" pitchFamily="34" charset="0"/>
              </a:rPr>
              <a:t>Renewable resource</a:t>
            </a:r>
          </a:p>
          <a:p>
            <a:r>
              <a:rPr lang="en-US" sz="3200" dirty="0">
                <a:latin typeface="Gill Sans MT" panose="020B0502020104020203" pitchFamily="34" charset="0"/>
              </a:rPr>
              <a:t>Money is a hygiene factor</a:t>
            </a:r>
          </a:p>
          <a:p>
            <a:r>
              <a:rPr lang="en-US" sz="3200" dirty="0">
                <a:latin typeface="Gill Sans MT" panose="020B0502020104020203" pitchFamily="34" charset="0"/>
              </a:rPr>
              <a:t>Tend to be internally focused</a:t>
            </a:r>
          </a:p>
          <a:p>
            <a:endParaRPr lang="en-US" sz="3200" dirty="0">
              <a:latin typeface="Gill Sans MT" panose="020B0502020104020203" pitchFamily="34" charset="0"/>
            </a:endParaRPr>
          </a:p>
        </p:txBody>
      </p:sp>
      <p:sp>
        <p:nvSpPr>
          <p:cNvPr id="4" name="Content Placeholder 1"/>
          <p:cNvSpPr txBox="1">
            <a:spLocks/>
          </p:cNvSpPr>
          <p:nvPr/>
        </p:nvSpPr>
        <p:spPr>
          <a:xfrm>
            <a:off x="6272048" y="1907635"/>
            <a:ext cx="5257800" cy="4789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Gill Sans MT" panose="020B0502020104020203" pitchFamily="34" charset="0"/>
              </a:rPr>
              <a:t>Motivation 2.0</a:t>
            </a:r>
          </a:p>
          <a:p>
            <a:r>
              <a:rPr lang="en-US" sz="3200" dirty="0">
                <a:latin typeface="Gill Sans MT" panose="020B0502020104020203" pitchFamily="34" charset="0"/>
              </a:rPr>
              <a:t>Both born and made</a:t>
            </a:r>
          </a:p>
          <a:p>
            <a:r>
              <a:rPr lang="en-US" sz="3200" dirty="0">
                <a:latin typeface="Gill Sans MT" panose="020B0502020104020203" pitchFamily="34" charset="0"/>
              </a:rPr>
              <a:t>Performs best in the short run</a:t>
            </a:r>
          </a:p>
          <a:p>
            <a:r>
              <a:rPr lang="en-US" sz="3200" dirty="0">
                <a:latin typeface="Gill Sans MT" panose="020B0502020104020203" pitchFamily="34" charset="0"/>
              </a:rPr>
              <a:t>Exhaustible resource</a:t>
            </a:r>
          </a:p>
          <a:p>
            <a:r>
              <a:rPr lang="en-US" sz="3200" dirty="0">
                <a:latin typeface="Gill Sans MT" panose="020B0502020104020203" pitchFamily="34" charset="0"/>
              </a:rPr>
              <a:t>Money is the end goal</a:t>
            </a:r>
          </a:p>
          <a:p>
            <a:r>
              <a:rPr lang="en-US" sz="3200" dirty="0">
                <a:latin typeface="Gill Sans MT" panose="020B0502020104020203" pitchFamily="34" charset="0"/>
              </a:rPr>
              <a:t>Tend to be externally focused</a:t>
            </a:r>
          </a:p>
        </p:txBody>
      </p:sp>
      <p:sp>
        <p:nvSpPr>
          <p:cNvPr id="5" name="Rounded Rectangle 4"/>
          <p:cNvSpPr/>
          <p:nvPr/>
        </p:nvSpPr>
        <p:spPr>
          <a:xfrm>
            <a:off x="838200" y="930173"/>
            <a:ext cx="1529256"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Type I</a:t>
            </a:r>
          </a:p>
        </p:txBody>
      </p:sp>
      <p:sp>
        <p:nvSpPr>
          <p:cNvPr id="6" name="Rounded Rectangle 5"/>
          <p:cNvSpPr/>
          <p:nvPr/>
        </p:nvSpPr>
        <p:spPr>
          <a:xfrm>
            <a:off x="6272048" y="930173"/>
            <a:ext cx="1529256" cy="709448"/>
          </a:xfrm>
          <a:prstGeom prst="round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Type X</a:t>
            </a:r>
          </a:p>
        </p:txBody>
      </p:sp>
    </p:spTree>
    <p:extLst>
      <p:ext uri="{BB962C8B-B14F-4D97-AF65-F5344CB8AC3E}">
        <p14:creationId xmlns:p14="http://schemas.microsoft.com/office/powerpoint/2010/main" val="33697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The Components of Type I</a:t>
            </a:r>
          </a:p>
        </p:txBody>
      </p:sp>
    </p:spTree>
    <p:extLst>
      <p:ext uri="{BB962C8B-B14F-4D97-AF65-F5344CB8AC3E}">
        <p14:creationId xmlns:p14="http://schemas.microsoft.com/office/powerpoint/2010/main" val="1486340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69276" y="1245484"/>
            <a:ext cx="2220310" cy="867096"/>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Autonomy</a:t>
            </a:r>
          </a:p>
        </p:txBody>
      </p:sp>
      <p:sp>
        <p:nvSpPr>
          <p:cNvPr id="4" name="Rounded Rectangle 3"/>
          <p:cNvSpPr/>
          <p:nvPr/>
        </p:nvSpPr>
        <p:spPr>
          <a:xfrm>
            <a:off x="1169276" y="3033552"/>
            <a:ext cx="2220310" cy="867096"/>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a:t>
            </a:r>
          </a:p>
        </p:txBody>
      </p:sp>
      <p:sp>
        <p:nvSpPr>
          <p:cNvPr id="5" name="Rounded Rectangle 4"/>
          <p:cNvSpPr/>
          <p:nvPr/>
        </p:nvSpPr>
        <p:spPr>
          <a:xfrm>
            <a:off x="1169276" y="4821620"/>
            <a:ext cx="2220310" cy="867096"/>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Purpose</a:t>
            </a:r>
          </a:p>
        </p:txBody>
      </p:sp>
      <p:sp>
        <p:nvSpPr>
          <p:cNvPr id="6" name="TextBox 5"/>
          <p:cNvSpPr txBox="1"/>
          <p:nvPr/>
        </p:nvSpPr>
        <p:spPr>
          <a:xfrm>
            <a:off x="6096000" y="1417422"/>
            <a:ext cx="2366161" cy="584775"/>
          </a:xfrm>
          <a:prstGeom prst="rect">
            <a:avLst/>
          </a:prstGeom>
          <a:noFill/>
        </p:spPr>
        <p:txBody>
          <a:bodyPr wrap="none" rtlCol="0">
            <a:spAutoFit/>
          </a:bodyPr>
          <a:lstStyle/>
          <a:p>
            <a:r>
              <a:rPr lang="en-US" sz="3200" dirty="0">
                <a:latin typeface="Gill Sans MT" panose="020B0502020104020203" pitchFamily="34" charset="0"/>
              </a:rPr>
              <a:t>Self-Directed</a:t>
            </a:r>
          </a:p>
        </p:txBody>
      </p:sp>
      <p:sp>
        <p:nvSpPr>
          <p:cNvPr id="7" name="TextBox 6"/>
          <p:cNvSpPr txBox="1"/>
          <p:nvPr/>
        </p:nvSpPr>
        <p:spPr>
          <a:xfrm>
            <a:off x="6095999" y="3205490"/>
            <a:ext cx="4421403" cy="584775"/>
          </a:xfrm>
          <a:prstGeom prst="rect">
            <a:avLst/>
          </a:prstGeom>
          <a:noFill/>
        </p:spPr>
        <p:txBody>
          <a:bodyPr wrap="none" rtlCol="0">
            <a:spAutoFit/>
          </a:bodyPr>
          <a:lstStyle/>
          <a:p>
            <a:r>
              <a:rPr lang="en-US" sz="3200" dirty="0">
                <a:latin typeface="Gill Sans MT" panose="020B0502020104020203" pitchFamily="34" charset="0"/>
              </a:rPr>
              <a:t>Devoted to improvement</a:t>
            </a:r>
          </a:p>
        </p:txBody>
      </p:sp>
      <p:sp>
        <p:nvSpPr>
          <p:cNvPr id="8" name="TextBox 7"/>
          <p:cNvSpPr txBox="1"/>
          <p:nvPr/>
        </p:nvSpPr>
        <p:spPr>
          <a:xfrm>
            <a:off x="6096000" y="4993558"/>
            <a:ext cx="4644990" cy="584775"/>
          </a:xfrm>
          <a:prstGeom prst="rect">
            <a:avLst/>
          </a:prstGeom>
          <a:noFill/>
        </p:spPr>
        <p:txBody>
          <a:bodyPr wrap="none" rtlCol="0">
            <a:spAutoFit/>
          </a:bodyPr>
          <a:lstStyle/>
          <a:p>
            <a:r>
              <a:rPr lang="en-US" sz="3200" dirty="0">
                <a:latin typeface="Gill Sans MT" panose="020B0502020104020203" pitchFamily="34" charset="0"/>
              </a:rPr>
              <a:t>Connected to a larger goal</a:t>
            </a:r>
          </a:p>
        </p:txBody>
      </p:sp>
    </p:spTree>
    <p:extLst>
      <p:ext uri="{BB962C8B-B14F-4D97-AF65-F5344CB8AC3E}">
        <p14:creationId xmlns:p14="http://schemas.microsoft.com/office/powerpoint/2010/main" val="38788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small" dirty="0">
                <a:latin typeface="Raleway Medium" panose="020B0603030101060003" pitchFamily="34" charset="0"/>
              </a:rPr>
              <a:t>Autonomy</a:t>
            </a:r>
          </a:p>
        </p:txBody>
      </p:sp>
      <p:sp>
        <p:nvSpPr>
          <p:cNvPr id="3" name="Title 1"/>
          <p:cNvSpPr txBox="1">
            <a:spLocks/>
          </p:cNvSpPr>
          <p:nvPr/>
        </p:nvSpPr>
        <p:spPr>
          <a:xfrm>
            <a:off x="0" y="3640368"/>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cap="small" dirty="0">
                <a:latin typeface="Raleway Medium" panose="020B0603030101060003" pitchFamily="34" charset="0"/>
              </a:rPr>
              <a:t>“I control that which I am responsible for.”</a:t>
            </a:r>
          </a:p>
        </p:txBody>
      </p:sp>
    </p:spTree>
    <p:extLst>
      <p:ext uri="{BB962C8B-B14F-4D97-AF65-F5344CB8AC3E}">
        <p14:creationId xmlns:p14="http://schemas.microsoft.com/office/powerpoint/2010/main" val="82007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566" y="542434"/>
            <a:ext cx="3886867" cy="5849332"/>
          </a:xfrm>
          <a:prstGeom prst="rect">
            <a:avLst/>
          </a:prstGeom>
        </p:spPr>
      </p:pic>
      <p:sp>
        <p:nvSpPr>
          <p:cNvPr id="3" name="Rectangle 2"/>
          <p:cNvSpPr/>
          <p:nvPr/>
        </p:nvSpPr>
        <p:spPr>
          <a:xfrm>
            <a:off x="5204460" y="6391766"/>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Amazon</a:t>
            </a:r>
          </a:p>
        </p:txBody>
      </p:sp>
    </p:spTree>
    <p:extLst>
      <p:ext uri="{BB962C8B-B14F-4D97-AF65-F5344CB8AC3E}">
        <p14:creationId xmlns:p14="http://schemas.microsoft.com/office/powerpoint/2010/main" val="1256888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9800" y="2305615"/>
            <a:ext cx="12016431" cy="2308324"/>
          </a:xfrm>
          <a:prstGeom prst="rect">
            <a:avLst/>
          </a:prstGeom>
          <a:noFill/>
        </p:spPr>
        <p:txBody>
          <a:bodyPr wrap="none" rtlCol="0">
            <a:spAutoFit/>
          </a:bodyPr>
          <a:lstStyle/>
          <a:p>
            <a:r>
              <a:rPr lang="en-US" sz="3600" dirty="0">
                <a:latin typeface="Gill Sans MT" panose="020B0502020104020203" pitchFamily="34" charset="0"/>
              </a:rPr>
              <a:t>“Autonomous motivation involves behaving with a full sense of </a:t>
            </a:r>
            <a:br>
              <a:rPr lang="en-US" sz="3600" dirty="0">
                <a:latin typeface="Gill Sans MT" panose="020B0502020104020203" pitchFamily="34" charset="0"/>
              </a:rPr>
            </a:br>
            <a:r>
              <a:rPr lang="en-US" sz="3600" dirty="0">
                <a:latin typeface="Gill Sans MT" panose="020B0502020104020203" pitchFamily="34" charset="0"/>
              </a:rPr>
              <a:t>volition and choice, whereas controlled motivation involves</a:t>
            </a:r>
            <a:br>
              <a:rPr lang="en-US" sz="3600" dirty="0">
                <a:latin typeface="Gill Sans MT" panose="020B0502020104020203" pitchFamily="34" charset="0"/>
              </a:rPr>
            </a:br>
            <a:r>
              <a:rPr lang="en-US" sz="3600" dirty="0">
                <a:latin typeface="Gill Sans MT" panose="020B0502020104020203" pitchFamily="34" charset="0"/>
              </a:rPr>
              <a:t>behaving with the experience of pressure and demand that</a:t>
            </a:r>
            <a:br>
              <a:rPr lang="en-US" sz="3600" dirty="0">
                <a:latin typeface="Gill Sans MT" panose="020B0502020104020203" pitchFamily="34" charset="0"/>
              </a:rPr>
            </a:br>
            <a:r>
              <a:rPr lang="en-US" sz="3600" dirty="0">
                <a:latin typeface="Gill Sans MT" panose="020B0502020104020203" pitchFamily="34" charset="0"/>
              </a:rPr>
              <a:t>comes from forces perceived to be external to </a:t>
            </a:r>
            <a:r>
              <a:rPr lang="en-US" sz="3600">
                <a:latin typeface="Gill Sans MT" panose="020B0502020104020203" pitchFamily="34" charset="0"/>
              </a:rPr>
              <a:t>the self.” </a:t>
            </a:r>
            <a:endParaRPr lang="en-US" sz="3600" dirty="0">
              <a:latin typeface="Gill Sans MT" panose="020B0502020104020203" pitchFamily="34" charset="0"/>
            </a:endParaRPr>
          </a:p>
        </p:txBody>
      </p:sp>
      <p:sp>
        <p:nvSpPr>
          <p:cNvPr id="6" name="TextBox 5"/>
          <p:cNvSpPr txBox="1"/>
          <p:nvPr/>
        </p:nvSpPr>
        <p:spPr>
          <a:xfrm>
            <a:off x="4418514" y="4768550"/>
            <a:ext cx="7506735" cy="1200329"/>
          </a:xfrm>
          <a:prstGeom prst="rect">
            <a:avLst/>
          </a:prstGeom>
          <a:noFill/>
        </p:spPr>
        <p:txBody>
          <a:bodyPr wrap="none" rtlCol="0">
            <a:spAutoFit/>
          </a:bodyPr>
          <a:lstStyle/>
          <a:p>
            <a:r>
              <a:rPr lang="en-US" sz="2400" dirty="0">
                <a:latin typeface="Gill Sans MT" panose="020B0502020104020203" pitchFamily="34" charset="0"/>
              </a:rPr>
              <a:t>– Edward L </a:t>
            </a:r>
            <a:r>
              <a:rPr lang="en-US" sz="2400" dirty="0" err="1">
                <a:latin typeface="Gill Sans MT" panose="020B0502020104020203" pitchFamily="34" charset="0"/>
              </a:rPr>
              <a:t>Deci</a:t>
            </a:r>
            <a:r>
              <a:rPr lang="en-US" sz="2400" dirty="0">
                <a:latin typeface="Gill Sans MT" panose="020B0502020104020203" pitchFamily="34" charset="0"/>
              </a:rPr>
              <a:t> and Richard M Ryan, </a:t>
            </a:r>
          </a:p>
          <a:p>
            <a:r>
              <a:rPr lang="en-US" sz="2400" dirty="0">
                <a:latin typeface="Gill Sans MT" panose="020B0502020104020203" pitchFamily="34" charset="0"/>
              </a:rPr>
              <a:t>“Self-Determination Theory and the Facilitation of Intrinsic</a:t>
            </a:r>
            <a:br>
              <a:rPr lang="en-US" sz="2400" dirty="0">
                <a:latin typeface="Gill Sans MT" panose="020B0502020104020203" pitchFamily="34" charset="0"/>
              </a:rPr>
            </a:br>
            <a:r>
              <a:rPr lang="en-US" sz="2400" dirty="0">
                <a:latin typeface="Gill Sans MT" panose="020B0502020104020203" pitchFamily="34" charset="0"/>
              </a:rPr>
              <a:t>Motivation, Social Development, and Well-Being”</a:t>
            </a:r>
          </a:p>
        </p:txBody>
      </p:sp>
    </p:spTree>
    <p:extLst>
      <p:ext uri="{BB962C8B-B14F-4D97-AF65-F5344CB8AC3E}">
        <p14:creationId xmlns:p14="http://schemas.microsoft.com/office/powerpoint/2010/main" val="1679076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512"/>
            <a:ext cx="12192000" cy="1325563"/>
          </a:xfrm>
        </p:spPr>
        <p:txBody>
          <a:bodyPr>
            <a:normAutofit/>
          </a:bodyPr>
          <a:lstStyle/>
          <a:p>
            <a:r>
              <a:rPr lang="en-US" sz="4800" cap="small" dirty="0">
                <a:latin typeface="Raleway Medium" panose="020B0603030101060003" pitchFamily="34" charset="0"/>
              </a:rPr>
              <a:t>The Four </a:t>
            </a:r>
            <a:r>
              <a:rPr lang="en-US" sz="4800" cap="small" dirty="0" err="1">
                <a:latin typeface="Raleway Medium" panose="020B0603030101060003" pitchFamily="34" charset="0"/>
              </a:rPr>
              <a:t>Ts</a:t>
            </a:r>
            <a:endParaRPr lang="en-US" sz="4800" cap="small" dirty="0">
              <a:latin typeface="Raleway Medium" panose="020B0603030101060003" pitchFamily="34" charset="0"/>
            </a:endParaRPr>
          </a:p>
        </p:txBody>
      </p:sp>
      <p:sp>
        <p:nvSpPr>
          <p:cNvPr id="4" name="Rounded Rectangle 3"/>
          <p:cNvSpPr/>
          <p:nvPr/>
        </p:nvSpPr>
        <p:spPr>
          <a:xfrm>
            <a:off x="5331372" y="1856148"/>
            <a:ext cx="1529256"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Task</a:t>
            </a:r>
          </a:p>
        </p:txBody>
      </p:sp>
      <p:sp>
        <p:nvSpPr>
          <p:cNvPr id="5" name="Rounded Rectangle 4"/>
          <p:cNvSpPr/>
          <p:nvPr/>
        </p:nvSpPr>
        <p:spPr>
          <a:xfrm>
            <a:off x="5331372" y="3074276"/>
            <a:ext cx="1529256" cy="709448"/>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Time</a:t>
            </a:r>
          </a:p>
        </p:txBody>
      </p:sp>
      <p:sp>
        <p:nvSpPr>
          <p:cNvPr id="6" name="Rounded Rectangle 5"/>
          <p:cNvSpPr/>
          <p:nvPr/>
        </p:nvSpPr>
        <p:spPr>
          <a:xfrm>
            <a:off x="5127235" y="4292404"/>
            <a:ext cx="1937529" cy="709448"/>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Technique</a:t>
            </a:r>
          </a:p>
        </p:txBody>
      </p:sp>
      <p:sp>
        <p:nvSpPr>
          <p:cNvPr id="7" name="Rounded Rectangle 6"/>
          <p:cNvSpPr/>
          <p:nvPr/>
        </p:nvSpPr>
        <p:spPr>
          <a:xfrm>
            <a:off x="5331371" y="5510532"/>
            <a:ext cx="1529256" cy="709448"/>
          </a:xfrm>
          <a:prstGeom prst="round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Team</a:t>
            </a:r>
          </a:p>
        </p:txBody>
      </p:sp>
    </p:spTree>
    <p:extLst>
      <p:ext uri="{BB962C8B-B14F-4D97-AF65-F5344CB8AC3E}">
        <p14:creationId xmlns:p14="http://schemas.microsoft.com/office/powerpoint/2010/main" val="34747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0664" y="2022737"/>
            <a:ext cx="6058966" cy="1569660"/>
          </a:xfrm>
          <a:prstGeom prst="rect">
            <a:avLst/>
          </a:prstGeom>
          <a:noFill/>
        </p:spPr>
        <p:txBody>
          <a:bodyPr wrap="none" rtlCol="0">
            <a:spAutoFit/>
          </a:bodyPr>
          <a:lstStyle/>
          <a:p>
            <a:r>
              <a:rPr lang="en-US" sz="4800" dirty="0">
                <a:latin typeface="Gill Sans MT" panose="020B0502020104020203" pitchFamily="34" charset="0"/>
              </a:rPr>
              <a:t>“Hire good people and </a:t>
            </a:r>
          </a:p>
          <a:p>
            <a:r>
              <a:rPr lang="en-US" sz="4800" dirty="0">
                <a:latin typeface="Gill Sans MT" panose="020B0502020104020203" pitchFamily="34" charset="0"/>
              </a:rPr>
              <a:t>leave them alone.” </a:t>
            </a:r>
          </a:p>
        </p:txBody>
      </p:sp>
      <p:sp>
        <p:nvSpPr>
          <p:cNvPr id="6" name="TextBox 5"/>
          <p:cNvSpPr txBox="1"/>
          <p:nvPr/>
        </p:nvSpPr>
        <p:spPr>
          <a:xfrm>
            <a:off x="7398447" y="3592397"/>
            <a:ext cx="4568879" cy="1077218"/>
          </a:xfrm>
          <a:prstGeom prst="rect">
            <a:avLst/>
          </a:prstGeom>
          <a:noFill/>
        </p:spPr>
        <p:txBody>
          <a:bodyPr wrap="none" rtlCol="0">
            <a:spAutoFit/>
          </a:bodyPr>
          <a:lstStyle/>
          <a:p>
            <a:r>
              <a:rPr lang="en-US" sz="3200" dirty="0">
                <a:latin typeface="Gill Sans MT" panose="020B0502020104020203" pitchFamily="34" charset="0"/>
              </a:rPr>
              <a:t>– William McKnight, </a:t>
            </a:r>
          </a:p>
          <a:p>
            <a:r>
              <a:rPr lang="en-US" sz="3200" dirty="0">
                <a:latin typeface="Gill Sans MT" panose="020B0502020104020203" pitchFamily="34" charset="0"/>
              </a:rPr>
              <a:t>3M Chairman ~1930-1940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45" y="696121"/>
            <a:ext cx="4932343" cy="5541958"/>
          </a:xfrm>
          <a:prstGeom prst="rect">
            <a:avLst/>
          </a:prstGeom>
        </p:spPr>
      </p:pic>
      <p:sp>
        <p:nvSpPr>
          <p:cNvPr id="5" name="Rectangle 4"/>
          <p:cNvSpPr/>
          <p:nvPr/>
        </p:nvSpPr>
        <p:spPr>
          <a:xfrm>
            <a:off x="3609547" y="6357429"/>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3647404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cap="small" dirty="0">
                <a:latin typeface="Raleway Medium" panose="020B0603030101060003" pitchFamily="34" charset="0"/>
              </a:rPr>
              <a:t>Mastery</a:t>
            </a:r>
          </a:p>
        </p:txBody>
      </p:sp>
      <p:sp>
        <p:nvSpPr>
          <p:cNvPr id="3" name="Title 1"/>
          <p:cNvSpPr txBox="1">
            <a:spLocks/>
          </p:cNvSpPr>
          <p:nvPr/>
        </p:nvSpPr>
        <p:spPr>
          <a:xfrm>
            <a:off x="0" y="3640368"/>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cap="small" dirty="0">
                <a:latin typeface="Raleway Medium" panose="020B0603030101060003" pitchFamily="34" charset="0"/>
              </a:rPr>
              <a:t>“I strive to explore and become better.”</a:t>
            </a:r>
          </a:p>
        </p:txBody>
      </p:sp>
    </p:spTree>
    <p:extLst>
      <p:ext uri="{BB962C8B-B14F-4D97-AF65-F5344CB8AC3E}">
        <p14:creationId xmlns:p14="http://schemas.microsoft.com/office/powerpoint/2010/main" val="16547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ircular Arrow 7"/>
          <p:cNvSpPr/>
          <p:nvPr/>
        </p:nvSpPr>
        <p:spPr>
          <a:xfrm>
            <a:off x="3384571" y="-2094"/>
            <a:ext cx="5422856" cy="5422856"/>
          </a:xfrm>
          <a:prstGeom prst="circularArrow">
            <a:avLst>
              <a:gd name="adj1" fmla="val 9476"/>
              <a:gd name="adj2" fmla="val 684342"/>
              <a:gd name="adj3" fmla="val 7853763"/>
              <a:gd name="adj4" fmla="val 2261895"/>
              <a:gd name="adj5" fmla="val 11055"/>
            </a:avLst>
          </a:prstGeom>
          <a:solidFill>
            <a:schemeClr val="accent6">
              <a:lumMod val="60000"/>
              <a:lumOff val="40000"/>
            </a:schemeClr>
          </a:solidFill>
          <a:ln>
            <a:solidFill>
              <a:schemeClr val="accent6">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Circular Arrow 9"/>
          <p:cNvSpPr/>
          <p:nvPr/>
        </p:nvSpPr>
        <p:spPr>
          <a:xfrm>
            <a:off x="3384571" y="-2094"/>
            <a:ext cx="5422856" cy="5422856"/>
          </a:xfrm>
          <a:prstGeom prst="circularArrow">
            <a:avLst>
              <a:gd name="adj1" fmla="val 9476"/>
              <a:gd name="adj2" fmla="val 684342"/>
              <a:gd name="adj3" fmla="val 18653763"/>
              <a:gd name="adj4" fmla="val 13061895"/>
              <a:gd name="adj5" fmla="val 11055"/>
            </a:avLst>
          </a:prstGeom>
          <a:solidFill>
            <a:schemeClr val="accent6">
              <a:lumMod val="60000"/>
              <a:lumOff val="40000"/>
            </a:schemeClr>
          </a:solidFill>
          <a:ln>
            <a:solidFill>
              <a:schemeClr val="accent6">
                <a:lumMod val="5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Freeform 6"/>
          <p:cNvSpPr/>
          <p:nvPr/>
        </p:nvSpPr>
        <p:spPr>
          <a:xfrm>
            <a:off x="6933106" y="1391708"/>
            <a:ext cx="2635250" cy="2635250"/>
          </a:xfrm>
          <a:custGeom>
            <a:avLst/>
            <a:gdLst>
              <a:gd name="connsiteX0" fmla="*/ 0 w 2635250"/>
              <a:gd name="connsiteY0" fmla="*/ 0 h 2635250"/>
              <a:gd name="connsiteX1" fmla="*/ 2635250 w 2635250"/>
              <a:gd name="connsiteY1" fmla="*/ 0 h 2635250"/>
              <a:gd name="connsiteX2" fmla="*/ 2635250 w 2635250"/>
              <a:gd name="connsiteY2" fmla="*/ 2635250 h 2635250"/>
              <a:gd name="connsiteX3" fmla="*/ 0 w 2635250"/>
              <a:gd name="connsiteY3" fmla="*/ 2635250 h 2635250"/>
              <a:gd name="connsiteX4" fmla="*/ 0 w 263525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50" h="2635250">
                <a:moveTo>
                  <a:pt x="0" y="0"/>
                </a:moveTo>
                <a:lnTo>
                  <a:pt x="2635250" y="0"/>
                </a:lnTo>
                <a:lnTo>
                  <a:pt x="2635250" y="2635250"/>
                </a:lnTo>
                <a:lnTo>
                  <a:pt x="0" y="2635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4000" kern="1200">
                <a:latin typeface="Gill Sans MT" panose="020B0502020104020203" pitchFamily="34" charset="0"/>
              </a:rPr>
              <a:t>Mastery</a:t>
            </a:r>
            <a:endParaRPr lang="en-US" sz="4000" kern="1200" dirty="0">
              <a:latin typeface="Gill Sans MT" panose="020B0502020104020203" pitchFamily="34" charset="0"/>
            </a:endParaRPr>
          </a:p>
        </p:txBody>
      </p:sp>
      <p:sp>
        <p:nvSpPr>
          <p:cNvPr id="9" name="Freeform 8"/>
          <p:cNvSpPr/>
          <p:nvPr/>
        </p:nvSpPr>
        <p:spPr>
          <a:xfrm>
            <a:off x="2623643" y="1391708"/>
            <a:ext cx="2635250" cy="2635250"/>
          </a:xfrm>
          <a:custGeom>
            <a:avLst/>
            <a:gdLst>
              <a:gd name="connsiteX0" fmla="*/ 0 w 2635250"/>
              <a:gd name="connsiteY0" fmla="*/ 0 h 2635250"/>
              <a:gd name="connsiteX1" fmla="*/ 2635250 w 2635250"/>
              <a:gd name="connsiteY1" fmla="*/ 0 h 2635250"/>
              <a:gd name="connsiteX2" fmla="*/ 2635250 w 2635250"/>
              <a:gd name="connsiteY2" fmla="*/ 2635250 h 2635250"/>
              <a:gd name="connsiteX3" fmla="*/ 0 w 2635250"/>
              <a:gd name="connsiteY3" fmla="*/ 2635250 h 2635250"/>
              <a:gd name="connsiteX4" fmla="*/ 0 w 263525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50" h="2635250">
                <a:moveTo>
                  <a:pt x="0" y="0"/>
                </a:moveTo>
                <a:lnTo>
                  <a:pt x="2635250" y="0"/>
                </a:lnTo>
                <a:lnTo>
                  <a:pt x="2635250" y="2635250"/>
                </a:lnTo>
                <a:lnTo>
                  <a:pt x="0" y="2635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4000" kern="1200">
                <a:latin typeface="Gill Sans MT" panose="020B0502020104020203" pitchFamily="34" charset="0"/>
              </a:rPr>
              <a:t>Engagement</a:t>
            </a:r>
            <a:endParaRPr lang="en-US" sz="4000" kern="1200" dirty="0">
              <a:latin typeface="Gill Sans MT" panose="020B0502020104020203" pitchFamily="34" charset="0"/>
            </a:endParaRPr>
          </a:p>
        </p:txBody>
      </p:sp>
      <p:sp>
        <p:nvSpPr>
          <p:cNvPr id="3" name="TextBox 2"/>
          <p:cNvSpPr txBox="1"/>
          <p:nvPr/>
        </p:nvSpPr>
        <p:spPr>
          <a:xfrm>
            <a:off x="1182664" y="5765905"/>
            <a:ext cx="3826689" cy="584775"/>
          </a:xfrm>
          <a:prstGeom prst="rect">
            <a:avLst/>
          </a:prstGeom>
          <a:noFill/>
        </p:spPr>
        <p:txBody>
          <a:bodyPr wrap="none" rtlCol="0">
            <a:spAutoFit/>
          </a:bodyPr>
          <a:lstStyle/>
          <a:p>
            <a:r>
              <a:rPr lang="en-US" sz="3200" dirty="0">
                <a:latin typeface="Gill Sans MT" panose="020B0502020104020203" pitchFamily="34" charset="0"/>
              </a:rPr>
              <a:t>Autotelic experiences</a:t>
            </a:r>
          </a:p>
        </p:txBody>
      </p:sp>
      <p:sp>
        <p:nvSpPr>
          <p:cNvPr id="4" name="TextBox 3"/>
          <p:cNvSpPr txBox="1"/>
          <p:nvPr/>
        </p:nvSpPr>
        <p:spPr>
          <a:xfrm>
            <a:off x="5144457" y="5765907"/>
            <a:ext cx="2420856" cy="584775"/>
          </a:xfrm>
          <a:prstGeom prst="rect">
            <a:avLst/>
          </a:prstGeom>
          <a:noFill/>
        </p:spPr>
        <p:txBody>
          <a:bodyPr wrap="none" rtlCol="0">
            <a:spAutoFit/>
          </a:bodyPr>
          <a:lstStyle/>
          <a:p>
            <a:r>
              <a:rPr lang="en-US" sz="3200" dirty="0">
                <a:latin typeface="Gill Sans MT" panose="020B0502020104020203" pitchFamily="34" charset="0"/>
              </a:rPr>
              <a:t>“Auto” = Self</a:t>
            </a:r>
          </a:p>
        </p:txBody>
      </p:sp>
      <p:sp>
        <p:nvSpPr>
          <p:cNvPr id="5" name="TextBox 4"/>
          <p:cNvSpPr txBox="1"/>
          <p:nvPr/>
        </p:nvSpPr>
        <p:spPr>
          <a:xfrm>
            <a:off x="8370543" y="5765905"/>
            <a:ext cx="2540504" cy="584775"/>
          </a:xfrm>
          <a:prstGeom prst="rect">
            <a:avLst/>
          </a:prstGeom>
          <a:noFill/>
        </p:spPr>
        <p:txBody>
          <a:bodyPr wrap="none" rtlCol="0">
            <a:spAutoFit/>
          </a:bodyPr>
          <a:lstStyle/>
          <a:p>
            <a:r>
              <a:rPr lang="en-US" sz="3200" dirty="0">
                <a:latin typeface="Gill Sans MT" panose="020B0502020104020203" pitchFamily="34" charset="0"/>
              </a:rPr>
              <a:t>“Telic” = Goal</a:t>
            </a:r>
          </a:p>
        </p:txBody>
      </p:sp>
    </p:spTree>
    <p:extLst>
      <p:ext uri="{BB962C8B-B14F-4D97-AF65-F5344CB8AC3E}">
        <p14:creationId xmlns:p14="http://schemas.microsoft.com/office/powerpoint/2010/main" val="134267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512"/>
            <a:ext cx="12192000" cy="1325563"/>
          </a:xfrm>
        </p:spPr>
        <p:txBody>
          <a:bodyPr>
            <a:normAutofit/>
          </a:bodyPr>
          <a:lstStyle/>
          <a:p>
            <a:r>
              <a:rPr lang="en-US" sz="4800" cap="small" dirty="0">
                <a:latin typeface="Raleway Medium" panose="020B0603030101060003" pitchFamily="34" charset="0"/>
              </a:rPr>
              <a:t>The Three Laws of Mastery</a:t>
            </a:r>
          </a:p>
        </p:txBody>
      </p:sp>
      <p:sp>
        <p:nvSpPr>
          <p:cNvPr id="4" name="Rounded Rectangle 3"/>
          <p:cNvSpPr/>
          <p:nvPr/>
        </p:nvSpPr>
        <p:spPr>
          <a:xfrm>
            <a:off x="4235984" y="2059934"/>
            <a:ext cx="3720031"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 Mindset</a:t>
            </a:r>
          </a:p>
        </p:txBody>
      </p:sp>
    </p:spTree>
    <p:extLst>
      <p:ext uri="{BB962C8B-B14F-4D97-AF65-F5344CB8AC3E}">
        <p14:creationId xmlns:p14="http://schemas.microsoft.com/office/powerpoint/2010/main" val="2934451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161403"/>
            <a:ext cx="5257800" cy="4789596"/>
          </a:xfrm>
        </p:spPr>
        <p:txBody>
          <a:bodyPr>
            <a:normAutofit/>
          </a:bodyPr>
          <a:lstStyle/>
          <a:p>
            <a:r>
              <a:rPr lang="en-US" dirty="0">
                <a:latin typeface="Gill Sans MT" panose="020B0502020104020203" pitchFamily="34" charset="0"/>
              </a:rPr>
              <a:t>Intelligence is a fixed trait</a:t>
            </a:r>
          </a:p>
          <a:p>
            <a:endParaRPr lang="en-US" dirty="0">
              <a:latin typeface="Gill Sans MT" panose="020B0502020104020203" pitchFamily="34" charset="0"/>
            </a:endParaRPr>
          </a:p>
          <a:p>
            <a:pPr marL="0" indent="0">
              <a:buNone/>
            </a:pPr>
            <a:r>
              <a:rPr lang="en-US" dirty="0">
                <a:latin typeface="Gill Sans MT" panose="020B0502020104020203" pitchFamily="34" charset="0"/>
              </a:rPr>
              <a:t>Therefore:</a:t>
            </a:r>
          </a:p>
          <a:p>
            <a:pPr marL="0" indent="0">
              <a:buNone/>
            </a:pPr>
            <a:endParaRPr lang="en-US" dirty="0">
              <a:latin typeface="Gill Sans MT" panose="020B0502020104020203" pitchFamily="34" charset="0"/>
            </a:endParaRPr>
          </a:p>
          <a:p>
            <a:r>
              <a:rPr lang="en-US" dirty="0">
                <a:latin typeface="Gill Sans MT" panose="020B0502020104020203" pitchFamily="34" charset="0"/>
              </a:rPr>
              <a:t>Exertion signifies a personal limit</a:t>
            </a:r>
          </a:p>
          <a:p>
            <a:r>
              <a:rPr lang="en-US" dirty="0">
                <a:latin typeface="Gill Sans MT" panose="020B0502020104020203" pitchFamily="34" charset="0"/>
              </a:rPr>
              <a:t>Choosing harder goals risks failure, which implies less intelligence</a:t>
            </a:r>
          </a:p>
          <a:p>
            <a:r>
              <a:rPr lang="en-US" dirty="0">
                <a:latin typeface="Gill Sans MT" panose="020B0502020104020203" pitchFamily="34" charset="0"/>
              </a:rPr>
              <a:t>An “unsolvable” problem means you should give up</a:t>
            </a:r>
          </a:p>
        </p:txBody>
      </p:sp>
      <p:sp>
        <p:nvSpPr>
          <p:cNvPr id="5" name="Rounded Rectangle 4"/>
          <p:cNvSpPr/>
          <p:nvPr/>
        </p:nvSpPr>
        <p:spPr>
          <a:xfrm>
            <a:off x="838200" y="183940"/>
            <a:ext cx="2611056"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Entity Theory</a:t>
            </a:r>
          </a:p>
        </p:txBody>
      </p:sp>
      <p:sp>
        <p:nvSpPr>
          <p:cNvPr id="6" name="Rounded Rectangle 5"/>
          <p:cNvSpPr/>
          <p:nvPr/>
        </p:nvSpPr>
        <p:spPr>
          <a:xfrm>
            <a:off x="6272047" y="183940"/>
            <a:ext cx="3496985" cy="709448"/>
          </a:xfrm>
          <a:prstGeom prst="round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MT" panose="020B0502020104020203" pitchFamily="34" charset="0"/>
              </a:rPr>
              <a:t>Incremental Theory</a:t>
            </a:r>
          </a:p>
        </p:txBody>
      </p:sp>
      <p:sp>
        <p:nvSpPr>
          <p:cNvPr id="7" name="Content Placeholder 1"/>
          <p:cNvSpPr txBox="1">
            <a:spLocks/>
          </p:cNvSpPr>
          <p:nvPr/>
        </p:nvSpPr>
        <p:spPr>
          <a:xfrm>
            <a:off x="6096000" y="1161403"/>
            <a:ext cx="5257800" cy="47895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MT" panose="020B0502020104020203" pitchFamily="34" charset="0"/>
              </a:rPr>
              <a:t>Intelligence is trainable</a:t>
            </a:r>
          </a:p>
          <a:p>
            <a:endParaRPr lang="en-US" dirty="0">
              <a:latin typeface="Gill Sans MT" panose="020B0502020104020203" pitchFamily="34" charset="0"/>
            </a:endParaRPr>
          </a:p>
          <a:p>
            <a:pPr marL="0" indent="0">
              <a:buFont typeface="Arial" panose="020B0604020202020204" pitchFamily="34" charset="0"/>
              <a:buNone/>
            </a:pPr>
            <a:r>
              <a:rPr lang="en-US" dirty="0">
                <a:latin typeface="Gill Sans MT" panose="020B0502020104020203" pitchFamily="34" charset="0"/>
              </a:rPr>
              <a:t>Therefore:</a:t>
            </a:r>
          </a:p>
          <a:p>
            <a:pPr marL="0" indent="0">
              <a:buFont typeface="Arial" panose="020B0604020202020204" pitchFamily="34" charset="0"/>
              <a:buNone/>
            </a:pPr>
            <a:endParaRPr lang="en-US" dirty="0">
              <a:latin typeface="Gill Sans MT" panose="020B0502020104020203" pitchFamily="34" charset="0"/>
            </a:endParaRPr>
          </a:p>
          <a:p>
            <a:r>
              <a:rPr lang="en-US" dirty="0">
                <a:latin typeface="Gill Sans MT" panose="020B0502020104020203" pitchFamily="34" charset="0"/>
              </a:rPr>
              <a:t>Exertion signifies improvement</a:t>
            </a:r>
          </a:p>
          <a:p>
            <a:r>
              <a:rPr lang="en-US" dirty="0">
                <a:latin typeface="Gill Sans MT" panose="020B0502020104020203" pitchFamily="34" charset="0"/>
              </a:rPr>
              <a:t>Choosing harder goals increases your mastery</a:t>
            </a:r>
          </a:p>
          <a:p>
            <a:r>
              <a:rPr lang="en-US" dirty="0">
                <a:latin typeface="Gill Sans MT" panose="020B0502020104020203" pitchFamily="34" charset="0"/>
              </a:rPr>
              <a:t>An “unsolvable” problem becomes a guidepost for learning</a:t>
            </a:r>
          </a:p>
        </p:txBody>
      </p:sp>
      <p:sp>
        <p:nvSpPr>
          <p:cNvPr id="3" name="TextBox 2"/>
          <p:cNvSpPr txBox="1"/>
          <p:nvPr/>
        </p:nvSpPr>
        <p:spPr>
          <a:xfrm>
            <a:off x="1261241" y="6064012"/>
            <a:ext cx="3194208" cy="646331"/>
          </a:xfrm>
          <a:prstGeom prst="rect">
            <a:avLst/>
          </a:prstGeom>
          <a:noFill/>
        </p:spPr>
        <p:txBody>
          <a:bodyPr wrap="none" rtlCol="0">
            <a:spAutoFit/>
          </a:bodyPr>
          <a:lstStyle/>
          <a:p>
            <a:r>
              <a:rPr lang="en-US" sz="3600" b="1" dirty="0">
                <a:solidFill>
                  <a:srgbClr val="C00000"/>
                </a:solidFill>
                <a:latin typeface="Gill Sans MT" panose="020B0502020104020203" pitchFamily="34" charset="0"/>
              </a:rPr>
              <a:t>Fixed Mindset</a:t>
            </a:r>
          </a:p>
        </p:txBody>
      </p:sp>
      <p:sp>
        <p:nvSpPr>
          <p:cNvPr id="8" name="TextBox 7"/>
          <p:cNvSpPr txBox="1"/>
          <p:nvPr/>
        </p:nvSpPr>
        <p:spPr>
          <a:xfrm>
            <a:off x="7127796" y="6064011"/>
            <a:ext cx="3670748" cy="646331"/>
          </a:xfrm>
          <a:prstGeom prst="rect">
            <a:avLst/>
          </a:prstGeom>
          <a:noFill/>
        </p:spPr>
        <p:txBody>
          <a:bodyPr wrap="none" rtlCol="0">
            <a:spAutoFit/>
          </a:bodyPr>
          <a:lstStyle/>
          <a:p>
            <a:r>
              <a:rPr lang="en-US" sz="3600" b="1" dirty="0">
                <a:solidFill>
                  <a:schemeClr val="accent6">
                    <a:lumMod val="75000"/>
                  </a:schemeClr>
                </a:solidFill>
                <a:latin typeface="Gill Sans MT" panose="020B0502020104020203" pitchFamily="34" charset="0"/>
              </a:rPr>
              <a:t>Growth Mindset</a:t>
            </a:r>
          </a:p>
        </p:txBody>
      </p:sp>
    </p:spTree>
    <p:extLst>
      <p:ext uri="{BB962C8B-B14F-4D97-AF65-F5344CB8AC3E}">
        <p14:creationId xmlns:p14="http://schemas.microsoft.com/office/powerpoint/2010/main" val="355228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01.nyt.com/images/2013/12/12/opinion/carol-dweck/carol-dweck-blog4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92" y="187213"/>
            <a:ext cx="4369771" cy="65597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1363" y="187213"/>
            <a:ext cx="6711820" cy="6740307"/>
          </a:xfrm>
          <a:prstGeom prst="rect">
            <a:avLst/>
          </a:prstGeom>
        </p:spPr>
        <p:txBody>
          <a:bodyPr wrap="square">
            <a:spAutoFit/>
          </a:bodyPr>
          <a:lstStyle/>
          <a:p>
            <a:r>
              <a:rPr lang="en-US" sz="3600" dirty="0">
                <a:latin typeface="Gill Sans MT" panose="020B0502020104020203" pitchFamily="34" charset="0"/>
              </a:rPr>
              <a:t>“So what should we say when children complete a task—say, math problems—quickly and perfectly? Should we deny them the praise they have earned? Yes. When this happens, I say,  ‘Whoops. I guess that was too easy. I apologize for wasting your time. Let’s do something you can really learn </a:t>
            </a:r>
            <a:r>
              <a:rPr lang="en-US" sz="3600">
                <a:latin typeface="Gill Sans MT" panose="020B0502020104020203" pitchFamily="34" charset="0"/>
              </a:rPr>
              <a:t>from!’”</a:t>
            </a:r>
            <a:endParaRPr lang="en-US" sz="1600" dirty="0">
              <a:latin typeface="Gill Sans MT" panose="020B0502020104020203" pitchFamily="34" charset="0"/>
            </a:endParaRPr>
          </a:p>
          <a:p>
            <a:endParaRPr lang="en-US" sz="1600" dirty="0">
              <a:latin typeface="Gill Sans MT" panose="020B0502020104020203" pitchFamily="34" charset="0"/>
            </a:endParaRPr>
          </a:p>
          <a:p>
            <a:r>
              <a:rPr lang="en-US" sz="2400" dirty="0">
                <a:latin typeface="Gill Sans MT" panose="020B0502020104020203" pitchFamily="34" charset="0"/>
              </a:rPr>
              <a:t>― Carol S. </a:t>
            </a:r>
            <a:r>
              <a:rPr lang="en-US" sz="2400" dirty="0" err="1">
                <a:latin typeface="Gill Sans MT" panose="020B0502020104020203" pitchFamily="34" charset="0"/>
              </a:rPr>
              <a:t>Dweck</a:t>
            </a:r>
            <a:r>
              <a:rPr lang="en-US" sz="2400" dirty="0">
                <a:latin typeface="Gill Sans MT" panose="020B0502020104020203" pitchFamily="34" charset="0"/>
              </a:rPr>
              <a:t>, Mindset: The New Psychology of 		       Success</a:t>
            </a:r>
          </a:p>
        </p:txBody>
      </p:sp>
      <p:sp>
        <p:nvSpPr>
          <p:cNvPr id="6" name="Rectangle 5"/>
          <p:cNvSpPr/>
          <p:nvPr/>
        </p:nvSpPr>
        <p:spPr>
          <a:xfrm>
            <a:off x="4767943" y="648866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NYT</a:t>
            </a:r>
          </a:p>
        </p:txBody>
      </p:sp>
    </p:spTree>
    <p:extLst>
      <p:ext uri="{BB962C8B-B14F-4D97-AF65-F5344CB8AC3E}">
        <p14:creationId xmlns:p14="http://schemas.microsoft.com/office/powerpoint/2010/main" val="2343258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512"/>
            <a:ext cx="12192000" cy="1325563"/>
          </a:xfrm>
        </p:spPr>
        <p:txBody>
          <a:bodyPr>
            <a:normAutofit/>
          </a:bodyPr>
          <a:lstStyle/>
          <a:p>
            <a:r>
              <a:rPr lang="en-US" sz="4800" cap="small" dirty="0">
                <a:latin typeface="Raleway Medium" panose="020B0603030101060003" pitchFamily="34" charset="0"/>
              </a:rPr>
              <a:t>The Three Laws of Mastery</a:t>
            </a:r>
          </a:p>
        </p:txBody>
      </p:sp>
      <p:sp>
        <p:nvSpPr>
          <p:cNvPr id="4" name="Rounded Rectangle 3"/>
          <p:cNvSpPr/>
          <p:nvPr/>
        </p:nvSpPr>
        <p:spPr>
          <a:xfrm>
            <a:off x="4235984" y="2059934"/>
            <a:ext cx="3720031"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 Mindset</a:t>
            </a:r>
          </a:p>
        </p:txBody>
      </p:sp>
      <p:sp>
        <p:nvSpPr>
          <p:cNvPr id="5" name="Rounded Rectangle 4"/>
          <p:cNvSpPr/>
          <p:nvPr/>
        </p:nvSpPr>
        <p:spPr>
          <a:xfrm>
            <a:off x="4502202" y="3754903"/>
            <a:ext cx="3187595" cy="709448"/>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 Pain</a:t>
            </a:r>
          </a:p>
        </p:txBody>
      </p:sp>
    </p:spTree>
    <p:extLst>
      <p:ext uri="{BB962C8B-B14F-4D97-AF65-F5344CB8AC3E}">
        <p14:creationId xmlns:p14="http://schemas.microsoft.com/office/powerpoint/2010/main" val="432963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52069" y="1894966"/>
            <a:ext cx="7239931" cy="1938992"/>
          </a:xfrm>
          <a:prstGeom prst="rect">
            <a:avLst/>
          </a:prstGeom>
          <a:noFill/>
        </p:spPr>
        <p:txBody>
          <a:bodyPr wrap="none" rtlCol="0">
            <a:spAutoFit/>
          </a:bodyPr>
          <a:lstStyle/>
          <a:p>
            <a:r>
              <a:rPr lang="en-US" sz="4000" dirty="0">
                <a:latin typeface="Gill Sans MT" panose="020B0502020104020203" pitchFamily="34" charset="0"/>
              </a:rPr>
              <a:t>“Being a professional is doing the </a:t>
            </a:r>
          </a:p>
          <a:p>
            <a:r>
              <a:rPr lang="en-US" sz="4000" dirty="0">
                <a:latin typeface="Gill Sans MT" panose="020B0502020104020203" pitchFamily="34" charset="0"/>
              </a:rPr>
              <a:t>things you love to do on the days </a:t>
            </a:r>
          </a:p>
          <a:p>
            <a:r>
              <a:rPr lang="en-US" sz="4000" dirty="0">
                <a:latin typeface="Gill Sans MT" panose="020B0502020104020203" pitchFamily="34" charset="0"/>
              </a:rPr>
              <a:t>you don’t feel like doing them.” </a:t>
            </a:r>
          </a:p>
        </p:txBody>
      </p:sp>
      <p:sp>
        <p:nvSpPr>
          <p:cNvPr id="6" name="TextBox 5"/>
          <p:cNvSpPr txBox="1"/>
          <p:nvPr/>
        </p:nvSpPr>
        <p:spPr>
          <a:xfrm>
            <a:off x="8752071" y="3953908"/>
            <a:ext cx="2489015" cy="584775"/>
          </a:xfrm>
          <a:prstGeom prst="rect">
            <a:avLst/>
          </a:prstGeom>
          <a:noFill/>
        </p:spPr>
        <p:txBody>
          <a:bodyPr wrap="none" rtlCol="0">
            <a:spAutoFit/>
          </a:bodyPr>
          <a:lstStyle/>
          <a:p>
            <a:r>
              <a:rPr lang="en-US" sz="3200" dirty="0">
                <a:latin typeface="Gill Sans MT" panose="020B0502020104020203" pitchFamily="34" charset="0"/>
              </a:rPr>
              <a:t>– Julius Erving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13" y="0"/>
            <a:ext cx="4534525" cy="6858000"/>
          </a:xfrm>
          <a:prstGeom prst="rect">
            <a:avLst/>
          </a:prstGeom>
        </p:spPr>
      </p:pic>
      <p:sp>
        <p:nvSpPr>
          <p:cNvPr id="5" name="Rectangle 4"/>
          <p:cNvSpPr/>
          <p:nvPr/>
        </p:nvSpPr>
        <p:spPr>
          <a:xfrm>
            <a:off x="4755538" y="6488668"/>
            <a:ext cx="1859280"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133449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Motivation is a really vague term.</a:t>
            </a:r>
          </a:p>
        </p:txBody>
      </p:sp>
    </p:spTree>
    <p:extLst>
      <p:ext uri="{BB962C8B-B14F-4D97-AF65-F5344CB8AC3E}">
        <p14:creationId xmlns:p14="http://schemas.microsoft.com/office/powerpoint/2010/main" val="1729549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512"/>
            <a:ext cx="12192000" cy="1325563"/>
          </a:xfrm>
        </p:spPr>
        <p:txBody>
          <a:bodyPr>
            <a:normAutofit/>
          </a:bodyPr>
          <a:lstStyle/>
          <a:p>
            <a:r>
              <a:rPr lang="en-US" sz="4800" cap="small" dirty="0">
                <a:latin typeface="Raleway Medium" panose="020B0603030101060003" pitchFamily="34" charset="0"/>
              </a:rPr>
              <a:t>The Three Laws of Mastery</a:t>
            </a:r>
          </a:p>
        </p:txBody>
      </p:sp>
      <p:sp>
        <p:nvSpPr>
          <p:cNvPr id="4" name="Rounded Rectangle 3"/>
          <p:cNvSpPr/>
          <p:nvPr/>
        </p:nvSpPr>
        <p:spPr>
          <a:xfrm>
            <a:off x="4235984" y="2059934"/>
            <a:ext cx="3720031" cy="709448"/>
          </a:xfrm>
          <a:prstGeom prst="round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 Mindset</a:t>
            </a:r>
          </a:p>
        </p:txBody>
      </p:sp>
      <p:sp>
        <p:nvSpPr>
          <p:cNvPr id="5" name="Rounded Rectangle 4"/>
          <p:cNvSpPr/>
          <p:nvPr/>
        </p:nvSpPr>
        <p:spPr>
          <a:xfrm>
            <a:off x="4502202" y="3754903"/>
            <a:ext cx="3187595" cy="709448"/>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 Pain</a:t>
            </a:r>
          </a:p>
        </p:txBody>
      </p:sp>
      <p:sp>
        <p:nvSpPr>
          <p:cNvPr id="6" name="Rounded Rectangle 5"/>
          <p:cNvSpPr/>
          <p:nvPr/>
        </p:nvSpPr>
        <p:spPr>
          <a:xfrm>
            <a:off x="3935818" y="5449872"/>
            <a:ext cx="4320363" cy="709448"/>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Gill Sans MT" panose="020B0502020104020203" pitchFamily="34" charset="0"/>
              </a:rPr>
              <a:t>Mastery is an Asymptote</a:t>
            </a:r>
          </a:p>
        </p:txBody>
      </p:sp>
    </p:spTree>
    <p:extLst>
      <p:ext uri="{BB962C8B-B14F-4D97-AF65-F5344CB8AC3E}">
        <p14:creationId xmlns:p14="http://schemas.microsoft.com/office/powerpoint/2010/main" val="1128232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1799"/>
          <a:stretch/>
        </p:blipFill>
        <p:spPr>
          <a:xfrm>
            <a:off x="3686175" y="1307728"/>
            <a:ext cx="4819650" cy="4242544"/>
          </a:xfrm>
          <a:prstGeom prst="rect">
            <a:avLst/>
          </a:prstGeom>
        </p:spPr>
      </p:pic>
    </p:spTree>
    <p:extLst>
      <p:ext uri="{BB962C8B-B14F-4D97-AF65-F5344CB8AC3E}">
        <p14:creationId xmlns:p14="http://schemas.microsoft.com/office/powerpoint/2010/main" val="1061743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cap="small" dirty="0">
                <a:latin typeface="Raleway Medium" panose="020B0603030101060003" pitchFamily="34" charset="0"/>
              </a:rPr>
              <a:t>Purpose</a:t>
            </a:r>
          </a:p>
        </p:txBody>
      </p:sp>
      <p:sp>
        <p:nvSpPr>
          <p:cNvPr id="3" name="Title 1"/>
          <p:cNvSpPr txBox="1">
            <a:spLocks/>
          </p:cNvSpPr>
          <p:nvPr/>
        </p:nvSpPr>
        <p:spPr>
          <a:xfrm>
            <a:off x="0" y="3640368"/>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cap="small" dirty="0">
                <a:latin typeface="Raleway Medium" panose="020B0603030101060003" pitchFamily="34" charset="0"/>
              </a:rPr>
              <a:t>“I want my work to serve something that matters.”</a:t>
            </a:r>
          </a:p>
        </p:txBody>
      </p:sp>
    </p:spTree>
    <p:extLst>
      <p:ext uri="{BB962C8B-B14F-4D97-AF65-F5344CB8AC3E}">
        <p14:creationId xmlns:p14="http://schemas.microsoft.com/office/powerpoint/2010/main" val="184288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431" y="935041"/>
            <a:ext cx="11577337" cy="707886"/>
          </a:xfrm>
          <a:prstGeom prst="rect">
            <a:avLst/>
          </a:prstGeom>
          <a:noFill/>
        </p:spPr>
        <p:txBody>
          <a:bodyPr wrap="none" rtlCol="0">
            <a:spAutoFit/>
          </a:bodyPr>
          <a:lstStyle/>
          <a:p>
            <a:pPr algn="ctr"/>
            <a:r>
              <a:rPr lang="en-US" sz="4000" dirty="0">
                <a:latin typeface="Gill Sans MT" panose="020B0502020104020203" pitchFamily="34" charset="0"/>
              </a:rPr>
              <a:t>Purpose provides a context for mastery and autonomy</a:t>
            </a:r>
          </a:p>
        </p:txBody>
      </p:sp>
      <p:sp>
        <p:nvSpPr>
          <p:cNvPr id="3" name="TextBox 2"/>
          <p:cNvSpPr txBox="1"/>
          <p:nvPr/>
        </p:nvSpPr>
        <p:spPr>
          <a:xfrm>
            <a:off x="2362298" y="3068032"/>
            <a:ext cx="7543604" cy="707886"/>
          </a:xfrm>
          <a:prstGeom prst="rect">
            <a:avLst/>
          </a:prstGeom>
          <a:noFill/>
        </p:spPr>
        <p:txBody>
          <a:bodyPr wrap="none" rtlCol="0">
            <a:spAutoFit/>
          </a:bodyPr>
          <a:lstStyle/>
          <a:p>
            <a:pPr algn="ctr"/>
            <a:r>
              <a:rPr lang="en-US" sz="4000" dirty="0">
                <a:latin typeface="Gill Sans MT" panose="020B0502020104020203" pitchFamily="34" charset="0"/>
              </a:rPr>
              <a:t>Purpose is the “Why?” behind a job</a:t>
            </a:r>
          </a:p>
        </p:txBody>
      </p:sp>
      <p:sp>
        <p:nvSpPr>
          <p:cNvPr id="4" name="TextBox 3"/>
          <p:cNvSpPr txBox="1"/>
          <p:nvPr/>
        </p:nvSpPr>
        <p:spPr>
          <a:xfrm>
            <a:off x="315328" y="5201023"/>
            <a:ext cx="11772197" cy="1323439"/>
          </a:xfrm>
          <a:prstGeom prst="rect">
            <a:avLst/>
          </a:prstGeom>
          <a:noFill/>
        </p:spPr>
        <p:txBody>
          <a:bodyPr wrap="none" rtlCol="0">
            <a:spAutoFit/>
          </a:bodyPr>
          <a:lstStyle/>
          <a:p>
            <a:pPr algn="ctr"/>
            <a:r>
              <a:rPr lang="en-US" sz="4000" dirty="0">
                <a:latin typeface="Gill Sans MT" panose="020B0502020104020203" pitchFamily="34" charset="0"/>
              </a:rPr>
              <a:t>Purpose-oriented goals are better than money-oriented</a:t>
            </a:r>
            <a:br>
              <a:rPr lang="en-US" sz="4000" dirty="0">
                <a:latin typeface="Gill Sans MT" panose="020B0502020104020203" pitchFamily="34" charset="0"/>
              </a:rPr>
            </a:br>
            <a:r>
              <a:rPr lang="en-US" sz="4000" dirty="0">
                <a:latin typeface="Gill Sans MT" panose="020B0502020104020203" pitchFamily="34" charset="0"/>
              </a:rPr>
              <a:t>goals for Type I</a:t>
            </a:r>
          </a:p>
        </p:txBody>
      </p:sp>
    </p:spTree>
    <p:extLst>
      <p:ext uri="{BB962C8B-B14F-4D97-AF65-F5344CB8AC3E}">
        <p14:creationId xmlns:p14="http://schemas.microsoft.com/office/powerpoint/2010/main" val="140438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So what do I </a:t>
            </a:r>
            <a:r>
              <a:rPr lang="en-US" sz="5400" i="1" cap="small" dirty="0">
                <a:latin typeface="Raleway Medium" panose="020B0603030101060003" pitchFamily="34" charset="0"/>
              </a:rPr>
              <a:t>do </a:t>
            </a:r>
            <a:r>
              <a:rPr lang="en-US" sz="5400" cap="small" dirty="0">
                <a:latin typeface="Raleway Medium" panose="020B0603030101060003" pitchFamily="34" charset="0"/>
              </a:rPr>
              <a:t>with all that?</a:t>
            </a:r>
          </a:p>
        </p:txBody>
      </p:sp>
    </p:spTree>
    <p:extLst>
      <p:ext uri="{BB962C8B-B14F-4D97-AF65-F5344CB8AC3E}">
        <p14:creationId xmlns:p14="http://schemas.microsoft.com/office/powerpoint/2010/main" val="1680147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6553"/>
            <a:ext cx="12192000" cy="1325563"/>
          </a:xfrm>
        </p:spPr>
        <p:txBody>
          <a:bodyPr/>
          <a:lstStyle/>
          <a:p>
            <a:r>
              <a:rPr lang="en-US" sz="5400" cap="small" dirty="0">
                <a:latin typeface="Raleway Medium" panose="020B0603030101060003" pitchFamily="34" charset="0"/>
              </a:rPr>
              <a:t>Question time!</a:t>
            </a:r>
          </a:p>
        </p:txBody>
      </p:sp>
      <p:sp>
        <p:nvSpPr>
          <p:cNvPr id="5" name="Title 1"/>
          <p:cNvSpPr txBox="1">
            <a:spLocks/>
          </p:cNvSpPr>
          <p:nvPr/>
        </p:nvSpPr>
        <p:spPr>
          <a:xfrm>
            <a:off x="2862605" y="4334041"/>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cap="small" dirty="0">
                <a:latin typeface="Raleway Medium" panose="020B0603030101060003" pitchFamily="34" charset="0"/>
              </a:rPr>
              <a:t>Do you want to be?</a:t>
            </a:r>
          </a:p>
        </p:txBody>
      </p:sp>
      <p:sp>
        <p:nvSpPr>
          <p:cNvPr id="6" name="Title 1"/>
          <p:cNvSpPr txBox="1">
            <a:spLocks/>
          </p:cNvSpPr>
          <p:nvPr/>
        </p:nvSpPr>
        <p:spPr>
          <a:xfrm>
            <a:off x="-3385795" y="4334040"/>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cap="small" dirty="0">
                <a:latin typeface="Raleway Medium" panose="020B0603030101060003" pitchFamily="34" charset="0"/>
              </a:rPr>
              <a:t>Are </a:t>
            </a:r>
            <a:r>
              <a:rPr lang="en-US" sz="5400" i="1" cap="small" dirty="0">
                <a:latin typeface="Raleway Medium" panose="020B0603030101060003" pitchFamily="34" charset="0"/>
              </a:rPr>
              <a:t>you</a:t>
            </a:r>
            <a:r>
              <a:rPr lang="en-US" sz="5400" cap="small" dirty="0">
                <a:latin typeface="Raleway Medium" panose="020B0603030101060003" pitchFamily="34" charset="0"/>
              </a:rPr>
              <a:t> Type I?</a:t>
            </a:r>
          </a:p>
        </p:txBody>
      </p:sp>
    </p:spTree>
    <p:extLst>
      <p:ext uri="{BB962C8B-B14F-4D97-AF65-F5344CB8AC3E}">
        <p14:creationId xmlns:p14="http://schemas.microsoft.com/office/powerpoint/2010/main" val="316794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6300" y="2476761"/>
            <a:ext cx="10515600" cy="1474237"/>
          </a:xfrm>
        </p:spPr>
        <p:txBody>
          <a:bodyPr>
            <a:noAutofit/>
          </a:bodyPr>
          <a:lstStyle/>
          <a:p>
            <a:pPr marL="0" indent="0" algn="ctr">
              <a:buNone/>
            </a:pPr>
            <a:r>
              <a:rPr lang="en-US" sz="3600" dirty="0">
                <a:latin typeface="Gill Sans MT" panose="020B0502020104020203" pitchFamily="34" charset="0"/>
              </a:rPr>
              <a:t>Learning		Control		Outcome</a:t>
            </a:r>
          </a:p>
          <a:p>
            <a:pPr marL="0" indent="0" algn="ctr">
              <a:buNone/>
            </a:pPr>
            <a:endParaRPr lang="en-US" sz="3600" dirty="0">
              <a:latin typeface="Gill Sans MT" panose="020B0502020104020203" pitchFamily="34" charset="0"/>
            </a:endParaRPr>
          </a:p>
          <a:p>
            <a:pPr marL="0" indent="0" algn="ctr">
              <a:buNone/>
            </a:pPr>
            <a:r>
              <a:rPr lang="en-US" sz="3600" dirty="0">
                <a:latin typeface="Gill Sans MT" panose="020B0502020104020203" pitchFamily="34" charset="0"/>
              </a:rPr>
              <a:t>Creation		Enjoyment	</a:t>
            </a:r>
          </a:p>
        </p:txBody>
      </p:sp>
      <p:sp>
        <p:nvSpPr>
          <p:cNvPr id="3" name="Title 1"/>
          <p:cNvSpPr txBox="1">
            <a:spLocks/>
          </p:cNvSpPr>
          <p:nvPr/>
        </p:nvSpPr>
        <p:spPr>
          <a:xfrm>
            <a:off x="0" y="402562"/>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cap="small" dirty="0">
                <a:latin typeface="Raleway Medium" panose="020B0603030101060003" pitchFamily="34" charset="0"/>
              </a:rPr>
              <a:t>Type I motivators aren’t all universal</a:t>
            </a:r>
          </a:p>
        </p:txBody>
      </p:sp>
      <p:sp>
        <p:nvSpPr>
          <p:cNvPr id="4" name="Title 1"/>
          <p:cNvSpPr txBox="1">
            <a:spLocks/>
          </p:cNvSpPr>
          <p:nvPr/>
        </p:nvSpPr>
        <p:spPr>
          <a:xfrm>
            <a:off x="0" y="5362415"/>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cap="small" dirty="0">
                <a:latin typeface="Raleway Medium" panose="020B0603030101060003" pitchFamily="34" charset="0"/>
              </a:rPr>
              <a:t>Type I behaviors aren’t all universal</a:t>
            </a:r>
          </a:p>
        </p:txBody>
      </p:sp>
    </p:spTree>
    <p:extLst>
      <p:ext uri="{BB962C8B-B14F-4D97-AF65-F5344CB8AC3E}">
        <p14:creationId xmlns:p14="http://schemas.microsoft.com/office/powerpoint/2010/main" val="1128054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0958"/>
            <a:ext cx="12192000" cy="1325563"/>
          </a:xfrm>
        </p:spPr>
        <p:txBody>
          <a:bodyPr>
            <a:normAutofit/>
          </a:bodyPr>
          <a:lstStyle/>
          <a:p>
            <a:r>
              <a:rPr lang="en-US" sz="5400" cap="small" dirty="0">
                <a:latin typeface="Raleway Medium" panose="020B0603030101060003" pitchFamily="34" charset="0"/>
              </a:rPr>
              <a:t>Beware Imitators!</a:t>
            </a:r>
          </a:p>
        </p:txBody>
      </p:sp>
      <p:sp>
        <p:nvSpPr>
          <p:cNvPr id="3" name="Title 1"/>
          <p:cNvSpPr txBox="1">
            <a:spLocks/>
          </p:cNvSpPr>
          <p:nvPr/>
        </p:nvSpPr>
        <p:spPr>
          <a:xfrm>
            <a:off x="0" y="3467100"/>
            <a:ext cx="12192000" cy="210479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Gill Sans MT" panose="020B0502020104020203" pitchFamily="34" charset="0"/>
              </a:rPr>
              <a:t>“Empowerment”</a:t>
            </a:r>
          </a:p>
          <a:p>
            <a:endParaRPr lang="en-US" sz="4000" dirty="0">
              <a:latin typeface="Gill Sans MT" panose="020B0502020104020203" pitchFamily="34" charset="0"/>
            </a:endParaRPr>
          </a:p>
          <a:p>
            <a:r>
              <a:rPr lang="en-US" sz="4000" dirty="0">
                <a:latin typeface="Gill Sans MT" panose="020B0502020104020203" pitchFamily="34" charset="0"/>
              </a:rPr>
              <a:t>The Oz Principle</a:t>
            </a:r>
          </a:p>
          <a:p>
            <a:endParaRPr lang="en-US" sz="4000" dirty="0">
              <a:latin typeface="Gill Sans MT" panose="020B0502020104020203" pitchFamily="34" charset="0"/>
            </a:endParaRPr>
          </a:p>
          <a:p>
            <a:r>
              <a:rPr lang="en-US" sz="4000" dirty="0">
                <a:latin typeface="Gill Sans MT" panose="020B0502020104020203" pitchFamily="34" charset="0"/>
              </a:rPr>
              <a:t>Over-focus on “The Team”</a:t>
            </a:r>
          </a:p>
        </p:txBody>
      </p:sp>
    </p:spTree>
    <p:extLst>
      <p:ext uri="{BB962C8B-B14F-4D97-AF65-F5344CB8AC3E}">
        <p14:creationId xmlns:p14="http://schemas.microsoft.com/office/powerpoint/2010/main" val="426431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How do we promote Type I?</a:t>
            </a:r>
          </a:p>
        </p:txBody>
      </p:sp>
    </p:spTree>
    <p:extLst>
      <p:ext uri="{BB962C8B-B14F-4D97-AF65-F5344CB8AC3E}">
        <p14:creationId xmlns:p14="http://schemas.microsoft.com/office/powerpoint/2010/main" val="4244596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General</a:t>
            </a:r>
            <a:endParaRPr lang="en-US" sz="4800" cap="small" dirty="0">
              <a:latin typeface="Raleway Medium" panose="020B0603030101060003" pitchFamily="34" charset="0"/>
            </a:endParaRPr>
          </a:p>
        </p:txBody>
      </p:sp>
    </p:spTree>
    <p:extLst>
      <p:ext uri="{BB962C8B-B14F-4D97-AF65-F5344CB8AC3E}">
        <p14:creationId xmlns:p14="http://schemas.microsoft.com/office/powerpoint/2010/main" val="394731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1181"/>
            <a:ext cx="10515600" cy="5811838"/>
          </a:xfrm>
        </p:spPr>
        <p:txBody>
          <a:bodyPr>
            <a:normAutofit/>
          </a:bodyPr>
          <a:lstStyle/>
          <a:p>
            <a:pPr marL="0" indent="0" algn="ctr">
              <a:buNone/>
            </a:pPr>
            <a:r>
              <a:rPr lang="en-US" sz="4800" cap="small" dirty="0">
                <a:latin typeface="Raleway Medium" panose="020B0603030101060003" pitchFamily="34" charset="0"/>
              </a:rPr>
              <a:t>What we’re solving here</a:t>
            </a:r>
          </a:p>
          <a:p>
            <a:pPr marL="0" indent="0" algn="ctr">
              <a:buNone/>
            </a:pPr>
            <a:endParaRPr lang="en-US" dirty="0"/>
          </a:p>
          <a:p>
            <a:pPr marL="0" indent="0" algn="ctr">
              <a:buNone/>
            </a:pPr>
            <a:r>
              <a:rPr lang="en-US" sz="3200" dirty="0">
                <a:latin typeface="Gill Sans MT" panose="020B0502020104020203" pitchFamily="34" charset="0"/>
              </a:rPr>
              <a:t>Clarifying what the word motivation even means</a:t>
            </a:r>
          </a:p>
          <a:p>
            <a:pPr marL="0" indent="0" algn="ctr">
              <a:buNone/>
            </a:pPr>
            <a:endParaRPr lang="en-US" sz="3200" dirty="0">
              <a:latin typeface="Gill Sans MT" panose="020B0502020104020203" pitchFamily="34" charset="0"/>
            </a:endParaRPr>
          </a:p>
          <a:p>
            <a:pPr marL="0" indent="0" algn="ctr">
              <a:buNone/>
            </a:pPr>
            <a:r>
              <a:rPr lang="en-US" sz="3200" dirty="0">
                <a:latin typeface="Gill Sans MT" panose="020B0502020104020203" pitchFamily="34" charset="0"/>
              </a:rPr>
              <a:t>Discovering why </a:t>
            </a:r>
            <a:r>
              <a:rPr lang="en-US" sz="3200" b="1" u="sng" dirty="0">
                <a:latin typeface="Gill Sans MT" panose="020B0502020104020203" pitchFamily="34" charset="0"/>
              </a:rPr>
              <a:t>you</a:t>
            </a:r>
            <a:r>
              <a:rPr lang="en-US" sz="3200" dirty="0">
                <a:latin typeface="Gill Sans MT" panose="020B0502020104020203" pitchFamily="34" charset="0"/>
              </a:rPr>
              <a:t> work the way you do</a:t>
            </a:r>
          </a:p>
          <a:p>
            <a:pPr marL="0" indent="0" algn="ctr">
              <a:buNone/>
            </a:pPr>
            <a:endParaRPr lang="en-US" sz="3200" dirty="0">
              <a:latin typeface="Gill Sans MT" panose="020B0502020104020203" pitchFamily="34" charset="0"/>
            </a:endParaRPr>
          </a:p>
          <a:p>
            <a:pPr marL="0" indent="0" algn="ctr">
              <a:buNone/>
            </a:pPr>
            <a:r>
              <a:rPr lang="en-US" sz="3200" dirty="0">
                <a:latin typeface="Gill Sans MT" panose="020B0502020104020203" pitchFamily="34" charset="0"/>
              </a:rPr>
              <a:t>Discovering why others work the way </a:t>
            </a:r>
            <a:r>
              <a:rPr lang="en-US" sz="3200" b="1" u="sng" dirty="0">
                <a:latin typeface="Gill Sans MT" panose="020B0502020104020203" pitchFamily="34" charset="0"/>
              </a:rPr>
              <a:t>they</a:t>
            </a:r>
            <a:r>
              <a:rPr lang="en-US" sz="3200" dirty="0">
                <a:latin typeface="Gill Sans MT" panose="020B0502020104020203" pitchFamily="34" charset="0"/>
              </a:rPr>
              <a:t> do</a:t>
            </a:r>
          </a:p>
          <a:p>
            <a:pPr marL="0" indent="0" algn="ctr">
              <a:buNone/>
            </a:pPr>
            <a:endParaRPr lang="en-US" sz="3200" dirty="0">
              <a:latin typeface="Gill Sans MT" panose="020B0502020104020203" pitchFamily="34" charset="0"/>
            </a:endParaRPr>
          </a:p>
          <a:p>
            <a:pPr marL="0" indent="0" algn="ctr">
              <a:buNone/>
            </a:pPr>
            <a:r>
              <a:rPr lang="en-US" sz="3200" dirty="0">
                <a:latin typeface="Gill Sans MT" panose="020B0502020104020203" pitchFamily="34" charset="0"/>
              </a:rPr>
              <a:t>Getting you &amp; your team to engage with your work </a:t>
            </a:r>
          </a:p>
        </p:txBody>
      </p:sp>
    </p:spTree>
    <p:extLst>
      <p:ext uri="{BB962C8B-B14F-4D97-AF65-F5344CB8AC3E}">
        <p14:creationId xmlns:p14="http://schemas.microsoft.com/office/powerpoint/2010/main" val="64117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6300" y="518160"/>
            <a:ext cx="10515600" cy="5394961"/>
          </a:xfrm>
        </p:spPr>
        <p:txBody>
          <a:bodyPr>
            <a:normAutofit/>
          </a:bodyPr>
          <a:lstStyle/>
          <a:p>
            <a:pPr marL="0" indent="0" algn="ctr">
              <a:buNone/>
            </a:pPr>
            <a:endParaRPr lang="en-US" sz="4000" dirty="0">
              <a:latin typeface="Gill Sans MT" panose="020B0502020104020203" pitchFamily="34" charset="0"/>
            </a:endParaRPr>
          </a:p>
          <a:p>
            <a:pPr marL="0" indent="0" algn="ctr">
              <a:buNone/>
            </a:pPr>
            <a:r>
              <a:rPr lang="en-US" sz="4000" dirty="0">
                <a:latin typeface="Gill Sans MT" panose="020B0502020104020203" pitchFamily="34" charset="0"/>
              </a:rPr>
              <a:t>Identify your and your team’s Types</a:t>
            </a:r>
          </a:p>
          <a:p>
            <a:pPr marL="0" indent="0" algn="ctr">
              <a:buNone/>
            </a:pPr>
            <a:endParaRPr lang="en-US" sz="4000" dirty="0">
              <a:latin typeface="Gill Sans MT" panose="020B0502020104020203" pitchFamily="34" charset="0"/>
            </a:endParaRPr>
          </a:p>
          <a:p>
            <a:pPr marL="0" indent="0" algn="ctr">
              <a:buNone/>
            </a:pPr>
            <a:r>
              <a:rPr lang="en-US" sz="4000" dirty="0">
                <a:latin typeface="Gill Sans MT" panose="020B0502020104020203" pitchFamily="34" charset="0"/>
              </a:rPr>
              <a:t>Type I is contagious!</a:t>
            </a:r>
          </a:p>
          <a:p>
            <a:pPr marL="0" indent="0" algn="ctr">
              <a:buNone/>
            </a:pPr>
            <a:endParaRPr lang="en-US" sz="4000" dirty="0">
              <a:latin typeface="Gill Sans MT" panose="020B0502020104020203" pitchFamily="34" charset="0"/>
            </a:endParaRPr>
          </a:p>
          <a:p>
            <a:pPr marL="0" indent="0" algn="ctr">
              <a:buNone/>
            </a:pPr>
            <a:r>
              <a:rPr lang="en-US" sz="4000" dirty="0">
                <a:latin typeface="Gill Sans MT" panose="020B0502020104020203" pitchFamily="34" charset="0"/>
              </a:rPr>
              <a:t>Don’t be </a:t>
            </a:r>
            <a:r>
              <a:rPr lang="en-US" sz="4000" i="1" dirty="0">
                <a:latin typeface="Gill Sans MT" panose="020B0502020104020203" pitchFamily="34" charset="0"/>
              </a:rPr>
              <a:t>Punished by Rewards</a:t>
            </a:r>
          </a:p>
          <a:p>
            <a:pPr marL="0" indent="0" algn="ctr">
              <a:buNone/>
            </a:pPr>
            <a:endParaRPr lang="en-US" sz="4000" i="1" dirty="0">
              <a:latin typeface="Gill Sans MT" panose="020B0502020104020203" pitchFamily="34" charset="0"/>
            </a:endParaRPr>
          </a:p>
          <a:p>
            <a:pPr marL="0" indent="0" algn="ctr">
              <a:buNone/>
            </a:pPr>
            <a:r>
              <a:rPr lang="en-US" sz="4000" dirty="0">
                <a:latin typeface="Gill Sans MT" panose="020B0502020104020203" pitchFamily="34" charset="0"/>
              </a:rPr>
              <a:t>Use feedback, not praise</a:t>
            </a:r>
          </a:p>
          <a:p>
            <a:pPr marL="0" indent="0" algn="ctr">
              <a:buNone/>
            </a:pPr>
            <a:endParaRPr lang="en-US" sz="4000" i="1" dirty="0">
              <a:latin typeface="Gill Sans MT" panose="020B0502020104020203" pitchFamily="34" charset="0"/>
            </a:endParaRPr>
          </a:p>
          <a:p>
            <a:pPr marL="0" indent="0" algn="ctr">
              <a:buNone/>
            </a:pPr>
            <a:endParaRPr lang="en-US" sz="4000" i="1" dirty="0">
              <a:latin typeface="Gill Sans MT" panose="020B0502020104020203" pitchFamily="34" charset="0"/>
            </a:endParaRPr>
          </a:p>
        </p:txBody>
      </p:sp>
    </p:spTree>
    <p:extLst>
      <p:ext uri="{BB962C8B-B14F-4D97-AF65-F5344CB8AC3E}">
        <p14:creationId xmlns:p14="http://schemas.microsoft.com/office/powerpoint/2010/main" val="31287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Hiring, Firing, and Measuring</a:t>
            </a:r>
          </a:p>
        </p:txBody>
      </p:sp>
    </p:spTree>
    <p:extLst>
      <p:ext uri="{BB962C8B-B14F-4D97-AF65-F5344CB8AC3E}">
        <p14:creationId xmlns:p14="http://schemas.microsoft.com/office/powerpoint/2010/main" val="3608957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4128" y="5666044"/>
            <a:ext cx="1757212" cy="584775"/>
          </a:xfrm>
          <a:prstGeom prst="rect">
            <a:avLst/>
          </a:prstGeom>
          <a:noFill/>
        </p:spPr>
        <p:txBody>
          <a:bodyPr wrap="none" rtlCol="0">
            <a:spAutoFit/>
          </a:bodyPr>
          <a:lstStyle/>
          <a:p>
            <a:r>
              <a:rPr lang="en-US" sz="3200" dirty="0">
                <a:latin typeface="Gill Sans MT" panose="020B0502020104020203" pitchFamily="34" charset="0"/>
              </a:rPr>
              <a:t>“Passion”</a:t>
            </a:r>
          </a:p>
        </p:txBody>
      </p:sp>
      <p:sp>
        <p:nvSpPr>
          <p:cNvPr id="6" name="TextBox 5"/>
          <p:cNvSpPr txBox="1"/>
          <p:nvPr/>
        </p:nvSpPr>
        <p:spPr>
          <a:xfrm>
            <a:off x="8261962" y="5666044"/>
            <a:ext cx="1462067" cy="584775"/>
          </a:xfrm>
          <a:prstGeom prst="rect">
            <a:avLst/>
          </a:prstGeom>
          <a:noFill/>
        </p:spPr>
        <p:txBody>
          <a:bodyPr wrap="none" rtlCol="0">
            <a:spAutoFit/>
          </a:bodyPr>
          <a:lstStyle/>
          <a:p>
            <a:r>
              <a:rPr lang="en-US" sz="3200" dirty="0">
                <a:latin typeface="Gill Sans MT" panose="020B0502020104020203" pitchFamily="34" charset="0"/>
              </a:rPr>
              <a:t>“Drive”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758" y="537992"/>
            <a:ext cx="8574483" cy="4823147"/>
          </a:xfrm>
          <a:prstGeom prst="rect">
            <a:avLst/>
          </a:prstGeom>
        </p:spPr>
      </p:pic>
    </p:spTree>
    <p:extLst>
      <p:ext uri="{BB962C8B-B14F-4D97-AF65-F5344CB8AC3E}">
        <p14:creationId xmlns:p14="http://schemas.microsoft.com/office/powerpoint/2010/main" val="298731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6300" y="853122"/>
            <a:ext cx="10515600" cy="5227955"/>
          </a:xfrm>
        </p:spPr>
        <p:txBody>
          <a:bodyPr>
            <a:normAutofit/>
          </a:bodyPr>
          <a:lstStyle/>
          <a:p>
            <a:pPr marL="0" indent="0" algn="ctr">
              <a:buNone/>
            </a:pPr>
            <a:r>
              <a:rPr lang="en-US" sz="4400" dirty="0">
                <a:latin typeface="Gill Sans MT" panose="020B0502020104020203" pitchFamily="34" charset="0"/>
              </a:rPr>
              <a:t>Make your teams diverse</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Pay fairly – or more than average</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Performance-based pay? Forget it</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Be prepared to let people go</a:t>
            </a:r>
          </a:p>
          <a:p>
            <a:pPr marL="0" indent="0" algn="ctr">
              <a:buNone/>
            </a:pPr>
            <a:endParaRPr lang="en-US" sz="3600" dirty="0">
              <a:latin typeface="Gill Sans MT" panose="020B0502020104020203" pitchFamily="34" charset="0"/>
            </a:endParaRPr>
          </a:p>
          <a:p>
            <a:pPr marL="0" indent="0" algn="ctr">
              <a:buNone/>
            </a:pPr>
            <a:endParaRPr lang="en-US" sz="3600" dirty="0">
              <a:latin typeface="Gill Sans MT" panose="020B0502020104020203" pitchFamily="34" charset="0"/>
            </a:endParaRPr>
          </a:p>
          <a:p>
            <a:pPr marL="0" indent="0" algn="ctr">
              <a:buNone/>
            </a:pPr>
            <a:endParaRPr lang="en-US" sz="3600" i="1" dirty="0">
              <a:latin typeface="Gill Sans MT" panose="020B0502020104020203" pitchFamily="34" charset="0"/>
            </a:endParaRPr>
          </a:p>
        </p:txBody>
      </p:sp>
    </p:spTree>
    <p:extLst>
      <p:ext uri="{BB962C8B-B14F-4D97-AF65-F5344CB8AC3E}">
        <p14:creationId xmlns:p14="http://schemas.microsoft.com/office/powerpoint/2010/main" val="5818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Autonomy</a:t>
            </a:r>
          </a:p>
        </p:txBody>
      </p:sp>
    </p:spTree>
    <p:extLst>
      <p:ext uri="{BB962C8B-B14F-4D97-AF65-F5344CB8AC3E}">
        <p14:creationId xmlns:p14="http://schemas.microsoft.com/office/powerpoint/2010/main" val="3631236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 y="853122"/>
            <a:ext cx="11841480" cy="5227955"/>
          </a:xfrm>
        </p:spPr>
        <p:txBody>
          <a:bodyPr>
            <a:normAutofit/>
          </a:bodyPr>
          <a:lstStyle/>
          <a:p>
            <a:pPr marL="0" indent="0" algn="ctr">
              <a:buNone/>
            </a:pPr>
            <a:r>
              <a:rPr lang="en-US" sz="4400" dirty="0">
                <a:latin typeface="Gill Sans MT" panose="020B0502020104020203" pitchFamily="34" charset="0"/>
              </a:rPr>
              <a:t>Institute paid time for noncommissioned work</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Run an anonymous autonomy audit</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Practice relinquishing control</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Allow selection of project, or at least task</a:t>
            </a:r>
          </a:p>
          <a:p>
            <a:pPr marL="0" indent="0" algn="ctr">
              <a:buNone/>
            </a:pPr>
            <a:endParaRPr lang="en-US" sz="3600" dirty="0">
              <a:latin typeface="Gill Sans MT" panose="020B0502020104020203" pitchFamily="34" charset="0"/>
            </a:endParaRPr>
          </a:p>
          <a:p>
            <a:pPr marL="0" indent="0" algn="ctr">
              <a:buNone/>
            </a:pPr>
            <a:endParaRPr lang="en-US" sz="3600" dirty="0">
              <a:latin typeface="Gill Sans MT" panose="020B0502020104020203" pitchFamily="34" charset="0"/>
            </a:endParaRPr>
          </a:p>
          <a:p>
            <a:pPr marL="0" indent="0" algn="ctr">
              <a:buNone/>
            </a:pPr>
            <a:endParaRPr lang="en-US" sz="3600" i="1" dirty="0">
              <a:latin typeface="Gill Sans MT" panose="020B0502020104020203" pitchFamily="34" charset="0"/>
            </a:endParaRPr>
          </a:p>
        </p:txBody>
      </p:sp>
    </p:spTree>
    <p:extLst>
      <p:ext uri="{BB962C8B-B14F-4D97-AF65-F5344CB8AC3E}">
        <p14:creationId xmlns:p14="http://schemas.microsoft.com/office/powerpoint/2010/main" val="290729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Mastery</a:t>
            </a:r>
          </a:p>
        </p:txBody>
      </p:sp>
    </p:spTree>
    <p:extLst>
      <p:ext uri="{BB962C8B-B14F-4D97-AF65-F5344CB8AC3E}">
        <p14:creationId xmlns:p14="http://schemas.microsoft.com/office/powerpoint/2010/main" val="1717899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1980" y="693261"/>
            <a:ext cx="11064240" cy="5547677"/>
          </a:xfrm>
        </p:spPr>
        <p:txBody>
          <a:bodyPr>
            <a:noAutofit/>
          </a:bodyPr>
          <a:lstStyle/>
          <a:p>
            <a:pPr marL="0" indent="0" algn="ctr">
              <a:buNone/>
            </a:pPr>
            <a:r>
              <a:rPr lang="en-US" sz="4400" dirty="0">
                <a:latin typeface="Gill Sans MT" panose="020B0502020104020203" pitchFamily="34" charset="0"/>
              </a:rPr>
              <a:t>Find and use your team’s Goldilocks Zones</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Drive out fear from your team</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Emphasize effort, not talent</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People progress at different paces</a:t>
            </a:r>
          </a:p>
          <a:p>
            <a:pPr marL="0" indent="0" algn="ctr">
              <a:buNone/>
            </a:pPr>
            <a:endParaRPr lang="en-US" sz="4400" dirty="0">
              <a:latin typeface="Gill Sans MT" panose="020B0502020104020203" pitchFamily="34" charset="0"/>
            </a:endParaRPr>
          </a:p>
          <a:p>
            <a:pPr marL="0" indent="0" algn="ctr">
              <a:buNone/>
            </a:pPr>
            <a:endParaRPr lang="en-US" sz="4400" dirty="0">
              <a:latin typeface="Gill Sans MT" panose="020B0502020104020203" pitchFamily="34" charset="0"/>
            </a:endParaRPr>
          </a:p>
          <a:p>
            <a:pPr marL="0" indent="0" algn="ctr">
              <a:buNone/>
            </a:pPr>
            <a:endParaRPr lang="en-US" sz="4400" i="1" dirty="0">
              <a:latin typeface="Gill Sans MT" panose="020B0502020104020203" pitchFamily="34" charset="0"/>
            </a:endParaRPr>
          </a:p>
        </p:txBody>
      </p:sp>
    </p:spTree>
    <p:extLst>
      <p:ext uri="{BB962C8B-B14F-4D97-AF65-F5344CB8AC3E}">
        <p14:creationId xmlns:p14="http://schemas.microsoft.com/office/powerpoint/2010/main" val="266934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04318"/>
            <a:ext cx="12192000" cy="1325563"/>
          </a:xfrm>
        </p:spPr>
        <p:txBody>
          <a:bodyPr>
            <a:normAutofit/>
          </a:bodyPr>
          <a:lstStyle/>
          <a:p>
            <a:r>
              <a:rPr lang="en-US" sz="5400" cap="small" dirty="0">
                <a:latin typeface="Raleway Medium" panose="020B0603030101060003" pitchFamily="34" charset="0"/>
              </a:rPr>
              <a:t>Purpose</a:t>
            </a:r>
          </a:p>
        </p:txBody>
      </p:sp>
    </p:spTree>
    <p:extLst>
      <p:ext uri="{BB962C8B-B14F-4D97-AF65-F5344CB8AC3E}">
        <p14:creationId xmlns:p14="http://schemas.microsoft.com/office/powerpoint/2010/main" val="539863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6300" y="1323769"/>
            <a:ext cx="10515600" cy="4673619"/>
          </a:xfrm>
        </p:spPr>
        <p:txBody>
          <a:bodyPr>
            <a:normAutofit/>
          </a:bodyPr>
          <a:lstStyle/>
          <a:p>
            <a:pPr marL="0" indent="0" algn="ctr">
              <a:buNone/>
            </a:pPr>
            <a:r>
              <a:rPr lang="en-US" sz="4400" dirty="0">
                <a:latin typeface="Gill Sans MT" panose="020B0502020104020203" pitchFamily="34" charset="0"/>
              </a:rPr>
              <a:t>Know your story</a:t>
            </a:r>
          </a:p>
          <a:p>
            <a:pPr marL="0" indent="0" algn="ctr">
              <a:buNone/>
            </a:pPr>
            <a:endParaRPr lang="en-US" sz="4400" dirty="0">
              <a:latin typeface="Gill Sans MT" panose="020B0502020104020203" pitchFamily="34" charset="0"/>
            </a:endParaRPr>
          </a:p>
          <a:p>
            <a:pPr marL="0" indent="0" algn="ctr">
              <a:buNone/>
            </a:pPr>
            <a:r>
              <a:rPr lang="en-US" sz="4400" dirty="0">
                <a:latin typeface="Gill Sans MT" panose="020B0502020104020203" pitchFamily="34" charset="0"/>
              </a:rPr>
              <a:t>Animate with purpose, don’t motivate with rewards</a:t>
            </a:r>
          </a:p>
          <a:p>
            <a:pPr marL="0" indent="0" algn="ctr">
              <a:buNone/>
            </a:pPr>
            <a:endParaRPr lang="en-US" sz="4400" dirty="0">
              <a:latin typeface="Gill Sans MT" panose="020B0502020104020203" pitchFamily="34" charset="0"/>
            </a:endParaRPr>
          </a:p>
          <a:p>
            <a:pPr marL="0" indent="0" algn="ctr">
              <a:buNone/>
            </a:pPr>
            <a:r>
              <a:rPr lang="en-US" sz="6000" b="1" dirty="0">
                <a:latin typeface="Gill Sans MT" panose="020B0502020104020203" pitchFamily="34" charset="0"/>
              </a:rPr>
              <a:t>Do good things!</a:t>
            </a:r>
          </a:p>
          <a:p>
            <a:pPr marL="0" indent="0" algn="ctr">
              <a:buNone/>
            </a:pPr>
            <a:endParaRPr lang="en-US" sz="4400" dirty="0">
              <a:latin typeface="Gill Sans MT" panose="020B0502020104020203" pitchFamily="34" charset="0"/>
            </a:endParaRPr>
          </a:p>
          <a:p>
            <a:pPr marL="0" indent="0" algn="ctr">
              <a:buNone/>
            </a:pPr>
            <a:endParaRPr lang="en-US" sz="4400" dirty="0">
              <a:latin typeface="Gill Sans MT" panose="020B0502020104020203" pitchFamily="34" charset="0"/>
            </a:endParaRPr>
          </a:p>
          <a:p>
            <a:pPr marL="0" indent="0" algn="ctr">
              <a:buNone/>
            </a:pPr>
            <a:endParaRPr lang="en-US" sz="4400" i="1" dirty="0">
              <a:latin typeface="Gill Sans MT" panose="020B0502020104020203" pitchFamily="34" charset="0"/>
            </a:endParaRPr>
          </a:p>
        </p:txBody>
      </p:sp>
    </p:spTree>
    <p:extLst>
      <p:ext uri="{BB962C8B-B14F-4D97-AF65-F5344CB8AC3E}">
        <p14:creationId xmlns:p14="http://schemas.microsoft.com/office/powerpoint/2010/main" val="23157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16365"/>
            <a:ext cx="12192000" cy="584775"/>
          </a:xfrm>
          <a:prstGeom prst="rect">
            <a:avLst/>
          </a:prstGeom>
          <a:noFill/>
        </p:spPr>
        <p:txBody>
          <a:bodyPr wrap="square" rtlCol="0">
            <a:spAutoFit/>
          </a:bodyPr>
          <a:lstStyle/>
          <a:p>
            <a:pPr algn="ctr"/>
            <a:r>
              <a:rPr lang="en-US" sz="3200" dirty="0">
                <a:latin typeface="Gill Sans MT" panose="020B0502020104020203" pitchFamily="34" charset="0"/>
              </a:rPr>
              <a:t>An Exploration of Motivation</a:t>
            </a:r>
          </a:p>
        </p:txBody>
      </p:sp>
      <p:sp>
        <p:nvSpPr>
          <p:cNvPr id="3" name="TextBox 2"/>
          <p:cNvSpPr txBox="1"/>
          <p:nvPr/>
        </p:nvSpPr>
        <p:spPr>
          <a:xfrm>
            <a:off x="0" y="3846513"/>
            <a:ext cx="12192000" cy="584775"/>
          </a:xfrm>
          <a:prstGeom prst="rect">
            <a:avLst/>
          </a:prstGeom>
          <a:noFill/>
        </p:spPr>
        <p:txBody>
          <a:bodyPr wrap="square" rtlCol="0">
            <a:spAutoFit/>
          </a:bodyPr>
          <a:lstStyle/>
          <a:p>
            <a:pPr algn="ctr"/>
            <a:r>
              <a:rPr lang="en-US" sz="3200" dirty="0">
                <a:latin typeface="Gill Sans MT" panose="020B0502020104020203" pitchFamily="34" charset="0"/>
              </a:rPr>
              <a:t>Type I and Type X</a:t>
            </a:r>
          </a:p>
        </p:txBody>
      </p:sp>
      <p:sp>
        <p:nvSpPr>
          <p:cNvPr id="4" name="TextBox 3"/>
          <p:cNvSpPr txBox="1"/>
          <p:nvPr/>
        </p:nvSpPr>
        <p:spPr>
          <a:xfrm>
            <a:off x="0" y="5276661"/>
            <a:ext cx="12192000" cy="584775"/>
          </a:xfrm>
          <a:prstGeom prst="rect">
            <a:avLst/>
          </a:prstGeom>
          <a:noFill/>
        </p:spPr>
        <p:txBody>
          <a:bodyPr wrap="square" rtlCol="0">
            <a:spAutoFit/>
          </a:bodyPr>
          <a:lstStyle/>
          <a:p>
            <a:pPr algn="ctr"/>
            <a:r>
              <a:rPr lang="en-US" sz="3200" dirty="0">
                <a:latin typeface="Gill Sans MT" panose="020B0502020104020203" pitchFamily="34" charset="0"/>
              </a:rPr>
              <a:t>Practical Applications</a:t>
            </a:r>
          </a:p>
        </p:txBody>
      </p:sp>
      <p:sp>
        <p:nvSpPr>
          <p:cNvPr id="5" name="Title 1"/>
          <p:cNvSpPr txBox="1">
            <a:spLocks/>
          </p:cNvSpPr>
          <p:nvPr/>
        </p:nvSpPr>
        <p:spPr>
          <a:xfrm>
            <a:off x="0" y="785047"/>
            <a:ext cx="12192000" cy="7243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cap="small" dirty="0">
                <a:latin typeface="Raleway Medium" panose="020B0603030101060003" pitchFamily="34" charset="0"/>
              </a:rPr>
              <a:t>Navigating this talk</a:t>
            </a:r>
          </a:p>
        </p:txBody>
      </p:sp>
    </p:spTree>
    <p:extLst>
      <p:ext uri="{BB962C8B-B14F-4D97-AF65-F5344CB8AC3E}">
        <p14:creationId xmlns:p14="http://schemas.microsoft.com/office/powerpoint/2010/main" val="357169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77836"/>
            <a:ext cx="12192000" cy="1325563"/>
          </a:xfrm>
        </p:spPr>
        <p:txBody>
          <a:bodyPr>
            <a:normAutofit/>
          </a:bodyPr>
          <a:lstStyle/>
          <a:p>
            <a:r>
              <a:rPr lang="en-US" sz="4800" cap="small" dirty="0">
                <a:latin typeface="Raleway Medium" panose="020B0603030101060003" pitchFamily="34" charset="0"/>
              </a:rPr>
              <a:t>Any Questions?</a:t>
            </a:r>
          </a:p>
        </p:txBody>
      </p:sp>
      <p:pic>
        <p:nvPicPr>
          <p:cNvPr id="1026" name="Picture 2" descr="http://www.motivationdrivethru.com/wp-content/uploads/photo-gallery/First%20Added/self-motivation-cat-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19493"/>
            <a:ext cx="381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16880" y="50161"/>
            <a:ext cx="2591118" cy="369332"/>
          </a:xfrm>
          <a:prstGeom prst="rect">
            <a:avLst/>
          </a:prstGeom>
        </p:spPr>
        <p:txBody>
          <a:bodyPr wrap="square">
            <a:spAutoFit/>
          </a:bodyPr>
          <a:lstStyle/>
          <a:p>
            <a:pPr algn="ctr"/>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WeKnowMemes</a:t>
            </a:r>
            <a:endParaRPr lang="en-US" dirty="0">
              <a:solidFill>
                <a:schemeClr val="bg1">
                  <a:lumMod val="50000"/>
                </a:schemeClr>
              </a:solidFill>
              <a:latin typeface="Gill Sans MT" panose="020B0502020104020203" pitchFamily="34" charset="0"/>
            </a:endParaRPr>
          </a:p>
        </p:txBody>
      </p:sp>
      <p:sp>
        <p:nvSpPr>
          <p:cNvPr id="5" name="TextBox 4"/>
          <p:cNvSpPr txBox="1"/>
          <p:nvPr/>
        </p:nvSpPr>
        <p:spPr>
          <a:xfrm>
            <a:off x="241301" y="5655896"/>
            <a:ext cx="3337517" cy="769441"/>
          </a:xfrm>
          <a:prstGeom prst="rect">
            <a:avLst/>
          </a:prstGeom>
          <a:noFill/>
        </p:spPr>
        <p:txBody>
          <a:bodyPr wrap="none" rtlCol="0">
            <a:spAutoFit/>
          </a:bodyPr>
          <a:lstStyle/>
          <a:p>
            <a:r>
              <a:rPr lang="en-US" sz="2200" dirty="0">
                <a:latin typeface="Gill Sans MT" panose="020B0502020104020203" pitchFamily="34" charset="0"/>
              </a:rPr>
              <a:t>     @</a:t>
            </a:r>
            <a:r>
              <a:rPr lang="en-US" sz="2200" dirty="0" err="1">
                <a:latin typeface="Gill Sans MT" panose="020B0502020104020203" pitchFamily="34" charset="0"/>
              </a:rPr>
              <a:t>arthurdoler</a:t>
            </a:r>
            <a:endParaRPr lang="en-US" sz="2200" dirty="0">
              <a:latin typeface="Gill Sans MT" panose="020B0502020104020203" pitchFamily="34" charset="0"/>
            </a:endParaRPr>
          </a:p>
          <a:p>
            <a:r>
              <a:rPr lang="en-US" sz="2200" dirty="0">
                <a:latin typeface="Gill Sans MT" panose="020B0502020104020203" pitchFamily="34" charset="0"/>
              </a:rPr>
              <a:t>     arthurdoler@gmail.com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9950" y="5430392"/>
            <a:ext cx="3648075" cy="122044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01" y="5763297"/>
            <a:ext cx="274320" cy="22302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793" y="6055791"/>
            <a:ext cx="274320" cy="274320"/>
          </a:xfrm>
          <a:prstGeom prst="rect">
            <a:avLst/>
          </a:prstGeom>
        </p:spPr>
      </p:pic>
    </p:spTree>
    <p:extLst>
      <p:ext uri="{BB962C8B-B14F-4D97-AF65-F5344CB8AC3E}">
        <p14:creationId xmlns:p14="http://schemas.microsoft.com/office/powerpoint/2010/main" val="4262251544"/>
      </p:ext>
    </p:extLst>
  </p:cSld>
  <p:clrMapOvr>
    <a:masterClrMapping/>
  </p:clrMapOvr>
</p:sld>
</file>

<file path=ppt/theme/theme1.xml><?xml version="1.0" encoding="utf-8"?>
<a:theme xmlns:a="http://schemas.openxmlformats.org/drawingml/2006/main" name="ArtPresentation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Fira Sans Light"/>
        <a:ea typeface=""/>
        <a:cs typeface=""/>
      </a:majorFont>
      <a:minorFont>
        <a:latin typeface="F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tPresentationTheme" id="{190DD6E2-15B1-4037-B4D1-F645E8830EA5}" vid="{2B660320-D5D7-4EE8-8C1C-9BA9E7604D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ArtPresentationTheme</Template>
  <TotalTime>38354</TotalTime>
  <Words>1684</Words>
  <Application>Microsoft Office PowerPoint</Application>
  <PresentationFormat>Widescreen</PresentationFormat>
  <Paragraphs>392</Paragraphs>
  <Slides>90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Fira Sans</vt:lpstr>
      <vt:lpstr>Fira Sans Light</vt:lpstr>
      <vt:lpstr>Gill Sans MT</vt:lpstr>
      <vt:lpstr>Raleway Medium</vt:lpstr>
      <vt:lpstr>ArtPresentationTheme</vt:lpstr>
      <vt:lpstr>What Makes You Do Stuff?</vt:lpstr>
      <vt:lpstr>PowerPoint Presentation</vt:lpstr>
      <vt:lpstr>Disclaimer</vt:lpstr>
      <vt:lpstr>PowerPoint Presentation</vt:lpstr>
      <vt:lpstr>Who the heck are you?</vt:lpstr>
      <vt:lpstr>PowerPoint Presentation</vt:lpstr>
      <vt:lpstr>Motivation is a really vague term.</vt:lpstr>
      <vt:lpstr>PowerPoint Presentation</vt:lpstr>
      <vt:lpstr>PowerPoint Presentation</vt:lpstr>
      <vt:lpstr>Where does behavior come from?</vt:lpstr>
      <vt:lpstr>PowerPoint Presentation</vt:lpstr>
      <vt:lpstr>PowerPoint Presentation</vt:lpstr>
      <vt:lpstr>PowerPoint Presentation</vt:lpstr>
      <vt:lpstr>Motivation 1.0</vt:lpstr>
      <vt:lpstr>PowerPoint Presentation</vt:lpstr>
      <vt:lpstr>PowerPoint Presentation</vt:lpstr>
      <vt:lpstr>Motivation 2.0</vt:lpstr>
      <vt:lpstr>PowerPoint Presentation</vt:lpstr>
      <vt:lpstr>PowerPoint Presentation</vt:lpstr>
      <vt:lpstr>Motivation 2.1</vt:lpstr>
      <vt:lpstr>PowerPoint Presentation</vt:lpstr>
      <vt:lpstr>PowerPoint Presentation</vt:lpstr>
      <vt:lpstr>PowerPoint Presentation</vt:lpstr>
      <vt:lpstr>PowerPoint Presentation</vt:lpstr>
      <vt:lpstr>All these models suck.</vt:lpstr>
      <vt:lpstr>Strike One – Edward Deci, 1971</vt:lpstr>
      <vt:lpstr>PowerPoint Presentation</vt:lpstr>
      <vt:lpstr>PowerPoint Presentation</vt:lpstr>
      <vt:lpstr>PowerPoint Presentation</vt:lpstr>
      <vt:lpstr>Strike Two – Lepper and Greene, 1973</vt:lpstr>
      <vt:lpstr>PowerPoint Presentation</vt:lpstr>
      <vt:lpstr>Two weeks later…</vt:lpstr>
      <vt:lpstr>PowerPoint Presentation</vt:lpstr>
      <vt:lpstr>Strike Three – Glucksberg, 1964</vt:lpstr>
      <vt:lpstr>PowerPoint Presentation</vt:lpstr>
      <vt:lpstr>PowerPoint Presentation</vt:lpstr>
      <vt:lpstr>Humans aren’t just irrational…</vt:lpstr>
      <vt:lpstr>Glucksberg, Take Two</vt:lpstr>
      <vt:lpstr>PowerPoint Presentation</vt:lpstr>
      <vt:lpstr>PowerPoint Presentation</vt:lpstr>
      <vt:lpstr>PowerPoint Presentation</vt:lpstr>
      <vt:lpstr>PowerPoint Presentation</vt:lpstr>
      <vt:lpstr>Question time!</vt:lpstr>
      <vt:lpstr>PowerPoint Presentation</vt:lpstr>
      <vt:lpstr>PowerPoint Presentation</vt:lpstr>
      <vt:lpstr>Question time!</vt:lpstr>
      <vt:lpstr>How different are  jobs from the 1940s and jobs today?</vt:lpstr>
      <vt:lpstr>What’s the new model?</vt:lpstr>
      <vt:lpstr>Motivation 3.0</vt:lpstr>
      <vt:lpstr>PowerPoint Presentation</vt:lpstr>
      <vt:lpstr>PowerPoint Presentation</vt:lpstr>
      <vt:lpstr>PowerPoint Presentation</vt:lpstr>
      <vt:lpstr>PowerPoint Presentation</vt:lpstr>
      <vt:lpstr>PowerPoint Presentation</vt:lpstr>
      <vt:lpstr>Daniel Pink’s Model  Type I and Type X</vt:lpstr>
      <vt:lpstr>PowerPoint Presentation</vt:lpstr>
      <vt:lpstr>The Components of Type I</vt:lpstr>
      <vt:lpstr>PowerPoint Presentation</vt:lpstr>
      <vt:lpstr>Autonomy</vt:lpstr>
      <vt:lpstr>PowerPoint Presentation</vt:lpstr>
      <vt:lpstr>The Four Ts</vt:lpstr>
      <vt:lpstr>PowerPoint Presentation</vt:lpstr>
      <vt:lpstr>Mastery</vt:lpstr>
      <vt:lpstr>PowerPoint Presentation</vt:lpstr>
      <vt:lpstr>The Three Laws of Mastery</vt:lpstr>
      <vt:lpstr>PowerPoint Presentation</vt:lpstr>
      <vt:lpstr>PowerPoint Presentation</vt:lpstr>
      <vt:lpstr>The Three Laws of Mastery</vt:lpstr>
      <vt:lpstr>PowerPoint Presentation</vt:lpstr>
      <vt:lpstr>The Three Laws of Mastery</vt:lpstr>
      <vt:lpstr>PowerPoint Presentation</vt:lpstr>
      <vt:lpstr>Purpose</vt:lpstr>
      <vt:lpstr>PowerPoint Presentation</vt:lpstr>
      <vt:lpstr>So what do I do with all that?</vt:lpstr>
      <vt:lpstr>Question time!</vt:lpstr>
      <vt:lpstr>PowerPoint Presentation</vt:lpstr>
      <vt:lpstr>Beware Imitators!</vt:lpstr>
      <vt:lpstr>How do we promote Type I?</vt:lpstr>
      <vt:lpstr>General</vt:lpstr>
      <vt:lpstr>PowerPoint Presentation</vt:lpstr>
      <vt:lpstr>Hiring, Firing, and Measuring</vt:lpstr>
      <vt:lpstr>PowerPoint Presentation</vt:lpstr>
      <vt:lpstr>PowerPoint Presentation</vt:lpstr>
      <vt:lpstr>Autonomy</vt:lpstr>
      <vt:lpstr>PowerPoint Presentation</vt:lpstr>
      <vt:lpstr>Mastery</vt:lpstr>
      <vt:lpstr>PowerPoint Presentation</vt:lpstr>
      <vt:lpstr>Purpose</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Art Doler</dc:creator>
  <cp:lastModifiedBy>Art Doler</cp:lastModifiedBy>
  <cp:revision>551</cp:revision>
  <dcterms:created xsi:type="dcterms:W3CDTF">2015-06-12T21:44:07Z</dcterms:created>
  <dcterms:modified xsi:type="dcterms:W3CDTF">2016-06-24T18:09:26Z</dcterms:modified>
</cp:coreProperties>
</file>